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98" r:id="rId4"/>
    <p:sldId id="258" r:id="rId5"/>
    <p:sldId id="270" r:id="rId6"/>
    <p:sldId id="288" r:id="rId7"/>
    <p:sldId id="292" r:id="rId8"/>
    <p:sldId id="294" r:id="rId9"/>
    <p:sldId id="271" r:id="rId10"/>
    <p:sldId id="300" r:id="rId11"/>
    <p:sldId id="290" r:id="rId12"/>
    <p:sldId id="272" r:id="rId13"/>
    <p:sldId id="273" r:id="rId14"/>
    <p:sldId id="293" r:id="rId15"/>
    <p:sldId id="275" r:id="rId16"/>
    <p:sldId id="296" r:id="rId17"/>
    <p:sldId id="295" r:id="rId18"/>
    <p:sldId id="274" r:id="rId19"/>
    <p:sldId id="277" r:id="rId20"/>
    <p:sldId id="278" r:id="rId21"/>
    <p:sldId id="285" r:id="rId22"/>
    <p:sldId id="297" r:id="rId23"/>
    <p:sldId id="287" r:id="rId24"/>
    <p:sldId id="281" r:id="rId25"/>
    <p:sldId id="282" r:id="rId26"/>
    <p:sldId id="299" r:id="rId27"/>
  </p:sldIdLst>
  <p:sldSz cx="7920038" cy="360045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hC3MUMl9UmTapV+ADDmRKD8T1H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A995C2-265C-4A07-960E-34160E1E5E7B}">
  <a:tblStyle styleId="{73A995C2-265C-4A07-960E-34160E1E5E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7816" autoAdjust="0"/>
  </p:normalViewPr>
  <p:slideViewPr>
    <p:cSldViewPr snapToGrid="0">
      <p:cViewPr varScale="1">
        <p:scale>
          <a:sx n="209" d="100"/>
          <a:sy n="209" d="100"/>
        </p:scale>
        <p:origin x="19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42" Type="http://customschemas.google.com/relationships/presentationmetadata" Target="metadata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4925" y="1143000"/>
            <a:ext cx="6788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36716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yifanxie/telstra-competition-dataset/kernels" TargetMode="External"/><Relationship Id="rId4" Type="http://schemas.openxmlformats.org/officeDocument/2006/relationships/hyperlink" Target="https://www.kaggle.com/yifanxie/porto-seguro-tutorial-end-to-end-ensemble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Relationship Id="rId3" Type="http://schemas.openxmlformats.org/officeDocument/2006/relationships/hyperlink" Target="https://www.kaggle.com/c/cat-in-the-dat" TargetMode="Externa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Relationship Id="rId3" Type="http://schemas.openxmlformats.org/officeDocument/2006/relationships/hyperlink" Target="https://www.kaggle.com/wrosinski/featureaggregator-end-to-end-feature-engineering" TargetMode="Externa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Relationship Id="rId3" Type="http://schemas.openxmlformats.org/officeDocument/2006/relationships/hyperlink" Target="https://www.kaggle.com/ogrellier/feature-selection-with-null-importances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Relationship Id="rId3" Type="http://schemas.openxmlformats.org/officeDocument/2006/relationships/hyperlink" Target="https://www.kaggle.com/dansbecker/shap-values" TargetMode="Externa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Relationship Id="rId3" Type="http://schemas.openxmlformats.org/officeDocument/2006/relationships/hyperlink" Target="https://www.kaggle.com/learn/overview" TargetMode="Externa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Relationship Id="rId3" Type="http://schemas.openxmlformats.org/officeDocument/2006/relationships/hyperlink" Target="https://www.kaggle.com/cpmpml/" TargetMode="Externa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925" y="1143000"/>
            <a:ext cx="6788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307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925" y="1143000"/>
            <a:ext cx="6788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5375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925" y="1143000"/>
            <a:ext cx="6788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GB" u="sng" dirty="0">
                <a:solidFill>
                  <a:schemeClr val="hlink"/>
                </a:solidFill>
                <a:hlinkClick r:id="rId3"/>
              </a:rPr>
              <a:t>https://www.kaggle.com/yifanxie/telstra-competition-dataset/kernels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GB" u="sng" dirty="0">
                <a:solidFill>
                  <a:schemeClr val="hlink"/>
                </a:solidFill>
                <a:hlinkClick r:id="rId4"/>
              </a:rPr>
              <a:t>https://www.kaggle.com/yifanxie/porto-seguro-tutorial-end-to-end-ensemble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0" name="Google Shape;260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1825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925" y="1143000"/>
            <a:ext cx="6788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https://docs.google.com/spreadsheets/d/1wtIcMtzskUz0SbbotEb-WPuk6KvOV0tc8saghNCwu8o/edit?usp=sharing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9" name="Google Shape;269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9957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925" y="1143000"/>
            <a:ext cx="6788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9" name="Google Shape;269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34466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5" name="Google Shape;28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925" y="1143000"/>
            <a:ext cx="6788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35681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925" y="1143000"/>
            <a:ext cx="6788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3228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925" y="1143000"/>
            <a:ext cx="6788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310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hlinkClick r:id="rId3"/>
              </a:rPr>
              <a:t>https://www.kaggle.com/c/cat-in-the-dat</a:t>
            </a:r>
            <a:endParaRPr dirty="0"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925" y="1143000"/>
            <a:ext cx="6788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9801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hlinkClick r:id="rId3"/>
              </a:rPr>
              <a:t>https://www.kaggle.com/wrosinski/featureaggregator-end-to-end-feature-engineering</a:t>
            </a:r>
            <a:endParaRPr dirty="0"/>
          </a:p>
        </p:txBody>
      </p:sp>
      <p:sp>
        <p:nvSpPr>
          <p:cNvPr id="299" name="Google Shape;29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925" y="1143000"/>
            <a:ext cx="6788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37825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hlinkClick r:id="rId3"/>
              </a:rPr>
              <a:t>https://www.kaggle.com/ogrellier/feature-selection-with-null-importances</a:t>
            </a:r>
            <a:endParaRPr dirty="0"/>
          </a:p>
        </p:txBody>
      </p:sp>
      <p:sp>
        <p:nvSpPr>
          <p:cNvPr id="306" name="Google Shape;30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925" y="1143000"/>
            <a:ext cx="6788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0361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925" y="1143000"/>
            <a:ext cx="6788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22256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925" y="1143000"/>
            <a:ext cx="6788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9224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hlinkClick r:id="rId3"/>
              </a:rPr>
              <a:t>https://www.kaggle.com/dansbecker/shap-values</a:t>
            </a:r>
            <a:endParaRPr dirty="0"/>
          </a:p>
        </p:txBody>
      </p:sp>
      <p:sp>
        <p:nvSpPr>
          <p:cNvPr id="364" name="Google Shape;36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925" y="1143000"/>
            <a:ext cx="6788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07551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925" y="1143000"/>
            <a:ext cx="6788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3561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925" y="1143000"/>
            <a:ext cx="6788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16866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925" y="1143000"/>
            <a:ext cx="6788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1378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925" y="1143000"/>
            <a:ext cx="6788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43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925" y="1143000"/>
            <a:ext cx="6788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0775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https://prezi.com/vlkiqfwi6qrf/?utm_campaign=share&amp;utm_medium=copy</a:t>
            </a:r>
            <a:endParaRPr dirty="0"/>
          </a:p>
        </p:txBody>
      </p:sp>
      <p:sp>
        <p:nvSpPr>
          <p:cNvPr id="385" name="Google Shape;38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925" y="1143000"/>
            <a:ext cx="6788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2270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hlinkClick r:id="rId3"/>
              </a:rPr>
              <a:t>https://www.kaggle.com/learn/overview</a:t>
            </a:r>
            <a:endParaRPr dirty="0"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925" y="1143000"/>
            <a:ext cx="6788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1633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2" name="Google Shape;29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925" y="1143000"/>
            <a:ext cx="6788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3355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925" y="1143000"/>
            <a:ext cx="6788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hlinkClick r:id="rId3"/>
              </a:rPr>
              <a:t>https://www.kaggle.com/cpmpml/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9" name="Google Shape;249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4635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925" y="1143000"/>
            <a:ext cx="6788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7655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6"/>
          <p:cNvSpPr txBox="1">
            <a:spLocks noGrp="1"/>
          </p:cNvSpPr>
          <p:nvPr>
            <p:ph type="ctrTitle"/>
          </p:nvPr>
        </p:nvSpPr>
        <p:spPr>
          <a:xfrm>
            <a:off x="990006" y="589241"/>
            <a:ext cx="5940029" cy="1253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50"/>
              <a:buFont typeface="Calibri"/>
              <a:buNone/>
              <a:defRPr sz="315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6"/>
          <p:cNvSpPr txBox="1">
            <a:spLocks noGrp="1"/>
          </p:cNvSpPr>
          <p:nvPr>
            <p:ph type="subTitle" idx="1"/>
          </p:nvPr>
        </p:nvSpPr>
        <p:spPr>
          <a:xfrm>
            <a:off x="990006" y="1891071"/>
            <a:ext cx="5940029" cy="86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  <a:defRPr sz="1260"/>
            </a:lvl1pPr>
            <a:lvl2pPr lvl="1" algn="ctr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lvl="2" algn="ctr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945"/>
              <a:buNone/>
              <a:defRPr sz="945"/>
            </a:lvl3pPr>
            <a:lvl4pPr lvl="3" algn="ctr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840"/>
              <a:buNone/>
              <a:defRPr sz="839"/>
            </a:lvl4pPr>
            <a:lvl5pPr lvl="4" algn="ctr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840"/>
              <a:buNone/>
              <a:defRPr sz="839"/>
            </a:lvl5pPr>
            <a:lvl6pPr lvl="5" algn="ctr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840"/>
              <a:buNone/>
              <a:defRPr sz="839"/>
            </a:lvl6pPr>
            <a:lvl7pPr lvl="6" algn="ctr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840"/>
              <a:buNone/>
              <a:defRPr sz="839"/>
            </a:lvl7pPr>
            <a:lvl8pPr lvl="7" algn="ctr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840"/>
              <a:buNone/>
              <a:defRPr sz="839"/>
            </a:lvl8pPr>
            <a:lvl9pPr lvl="8" algn="ctr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840"/>
              <a:buNone/>
              <a:defRPr sz="839"/>
            </a:lvl9pPr>
          </a:lstStyle>
          <a:p>
            <a:endParaRPr/>
          </a:p>
        </p:txBody>
      </p:sp>
      <p:sp>
        <p:nvSpPr>
          <p:cNvPr id="18" name="Google Shape;18;p36"/>
          <p:cNvSpPr txBox="1">
            <a:spLocks noGrp="1"/>
          </p:cNvSpPr>
          <p:nvPr>
            <p:ph type="dt" idx="10"/>
          </p:nvPr>
        </p:nvSpPr>
        <p:spPr>
          <a:xfrm>
            <a:off x="544503" y="3337085"/>
            <a:ext cx="1782009" cy="191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6"/>
          <p:cNvSpPr txBox="1">
            <a:spLocks noGrp="1"/>
          </p:cNvSpPr>
          <p:nvPr>
            <p:ph type="ftr" idx="11"/>
          </p:nvPr>
        </p:nvSpPr>
        <p:spPr>
          <a:xfrm>
            <a:off x="2623513" y="3337085"/>
            <a:ext cx="2673013" cy="191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6"/>
          <p:cNvSpPr txBox="1">
            <a:spLocks noGrp="1"/>
          </p:cNvSpPr>
          <p:nvPr>
            <p:ph type="sldNum" idx="12"/>
          </p:nvPr>
        </p:nvSpPr>
        <p:spPr>
          <a:xfrm>
            <a:off x="5593527" y="3337085"/>
            <a:ext cx="1782009" cy="191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5"/>
          <p:cNvSpPr txBox="1">
            <a:spLocks noGrp="1"/>
          </p:cNvSpPr>
          <p:nvPr>
            <p:ph type="title"/>
          </p:nvPr>
        </p:nvSpPr>
        <p:spPr>
          <a:xfrm>
            <a:off x="545535" y="240030"/>
            <a:ext cx="2554418" cy="840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Calibri"/>
              <a:buNone/>
              <a:defRPr sz="167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5"/>
          <p:cNvSpPr>
            <a:spLocks noGrp="1"/>
          </p:cNvSpPr>
          <p:nvPr>
            <p:ph type="pic" idx="2"/>
          </p:nvPr>
        </p:nvSpPr>
        <p:spPr>
          <a:xfrm>
            <a:off x="3367049" y="518399"/>
            <a:ext cx="4009519" cy="2558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None/>
              <a:defRPr sz="167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None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  <a:defRPr sz="12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45"/>
          <p:cNvSpPr txBox="1">
            <a:spLocks noGrp="1"/>
          </p:cNvSpPr>
          <p:nvPr>
            <p:ph type="body" idx="1"/>
          </p:nvPr>
        </p:nvSpPr>
        <p:spPr>
          <a:xfrm>
            <a:off x="545535" y="1080135"/>
            <a:ext cx="2554418" cy="2001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840"/>
              <a:buNone/>
              <a:defRPr sz="839"/>
            </a:lvl1pPr>
            <a:lvl2pPr marL="914400" lvl="1" indent="-2286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2pPr>
            <a:lvl3pPr marL="1371600" lvl="2" indent="-2286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630"/>
              <a:buNone/>
              <a:defRPr sz="630"/>
            </a:lvl3pPr>
            <a:lvl4pPr marL="1828800" lvl="3" indent="-2286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525"/>
              <a:buNone/>
              <a:defRPr sz="525"/>
            </a:lvl4pPr>
            <a:lvl5pPr marL="2286000" lvl="4" indent="-2286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525"/>
              <a:buNone/>
              <a:defRPr sz="525"/>
            </a:lvl5pPr>
            <a:lvl6pPr marL="2743200" lvl="5" indent="-2286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525"/>
              <a:buNone/>
              <a:defRPr sz="525"/>
            </a:lvl6pPr>
            <a:lvl7pPr marL="3200400" lvl="6" indent="-2286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525"/>
              <a:buNone/>
              <a:defRPr sz="525"/>
            </a:lvl7pPr>
            <a:lvl8pPr marL="3657600" lvl="7" indent="-2286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525"/>
              <a:buNone/>
              <a:defRPr sz="525"/>
            </a:lvl8pPr>
            <a:lvl9pPr marL="4114800" lvl="8" indent="-2286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525"/>
              <a:buNone/>
              <a:defRPr sz="525"/>
            </a:lvl9pPr>
          </a:lstStyle>
          <a:p>
            <a:endParaRPr/>
          </a:p>
        </p:txBody>
      </p:sp>
      <p:sp>
        <p:nvSpPr>
          <p:cNvPr id="75" name="Google Shape;75;p45"/>
          <p:cNvSpPr txBox="1">
            <a:spLocks noGrp="1"/>
          </p:cNvSpPr>
          <p:nvPr>
            <p:ph type="dt" idx="10"/>
          </p:nvPr>
        </p:nvSpPr>
        <p:spPr>
          <a:xfrm>
            <a:off x="544503" y="3337085"/>
            <a:ext cx="1782009" cy="191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5"/>
          <p:cNvSpPr txBox="1">
            <a:spLocks noGrp="1"/>
          </p:cNvSpPr>
          <p:nvPr>
            <p:ph type="ftr" idx="11"/>
          </p:nvPr>
        </p:nvSpPr>
        <p:spPr>
          <a:xfrm>
            <a:off x="2623513" y="3337085"/>
            <a:ext cx="2673013" cy="191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5"/>
          <p:cNvSpPr txBox="1">
            <a:spLocks noGrp="1"/>
          </p:cNvSpPr>
          <p:nvPr>
            <p:ph type="sldNum" idx="12"/>
          </p:nvPr>
        </p:nvSpPr>
        <p:spPr>
          <a:xfrm>
            <a:off x="5593527" y="3337085"/>
            <a:ext cx="1782009" cy="191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6"/>
          <p:cNvSpPr txBox="1">
            <a:spLocks noGrp="1"/>
          </p:cNvSpPr>
          <p:nvPr>
            <p:ph type="title"/>
          </p:nvPr>
        </p:nvSpPr>
        <p:spPr>
          <a:xfrm rot="5400000">
            <a:off x="4996049" y="863421"/>
            <a:ext cx="3051215" cy="1707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6"/>
          <p:cNvSpPr txBox="1">
            <a:spLocks noGrp="1"/>
          </p:cNvSpPr>
          <p:nvPr>
            <p:ph type="body" idx="1"/>
          </p:nvPr>
        </p:nvSpPr>
        <p:spPr>
          <a:xfrm rot="5400000">
            <a:off x="1531032" y="-794837"/>
            <a:ext cx="3051215" cy="5024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6"/>
          <p:cNvSpPr txBox="1">
            <a:spLocks noGrp="1"/>
          </p:cNvSpPr>
          <p:nvPr>
            <p:ph type="dt" idx="10"/>
          </p:nvPr>
        </p:nvSpPr>
        <p:spPr>
          <a:xfrm>
            <a:off x="544503" y="3337085"/>
            <a:ext cx="1782009" cy="191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6"/>
          <p:cNvSpPr txBox="1">
            <a:spLocks noGrp="1"/>
          </p:cNvSpPr>
          <p:nvPr>
            <p:ph type="ftr" idx="11"/>
          </p:nvPr>
        </p:nvSpPr>
        <p:spPr>
          <a:xfrm>
            <a:off x="2623513" y="3337085"/>
            <a:ext cx="2673013" cy="191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6"/>
          <p:cNvSpPr txBox="1">
            <a:spLocks noGrp="1"/>
          </p:cNvSpPr>
          <p:nvPr>
            <p:ph type="sldNum" idx="12"/>
          </p:nvPr>
        </p:nvSpPr>
        <p:spPr>
          <a:xfrm>
            <a:off x="5593527" y="3337085"/>
            <a:ext cx="1782009" cy="191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7"/>
          <p:cNvSpPr txBox="1">
            <a:spLocks noGrp="1"/>
          </p:cNvSpPr>
          <p:nvPr>
            <p:ph type="title"/>
          </p:nvPr>
        </p:nvSpPr>
        <p:spPr>
          <a:xfrm>
            <a:off x="544504" y="191692"/>
            <a:ext cx="6831033" cy="695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7"/>
          <p:cNvSpPr txBox="1">
            <a:spLocks noGrp="1"/>
          </p:cNvSpPr>
          <p:nvPr>
            <p:ph type="body" idx="1"/>
          </p:nvPr>
        </p:nvSpPr>
        <p:spPr>
          <a:xfrm rot="5400000">
            <a:off x="2817794" y="-1314837"/>
            <a:ext cx="2284452" cy="6831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7"/>
          <p:cNvSpPr txBox="1">
            <a:spLocks noGrp="1"/>
          </p:cNvSpPr>
          <p:nvPr>
            <p:ph type="dt" idx="10"/>
          </p:nvPr>
        </p:nvSpPr>
        <p:spPr>
          <a:xfrm>
            <a:off x="544503" y="3337085"/>
            <a:ext cx="1782009" cy="191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7"/>
          <p:cNvSpPr txBox="1">
            <a:spLocks noGrp="1"/>
          </p:cNvSpPr>
          <p:nvPr>
            <p:ph type="ftr" idx="11"/>
          </p:nvPr>
        </p:nvSpPr>
        <p:spPr>
          <a:xfrm>
            <a:off x="2623513" y="3337085"/>
            <a:ext cx="2673013" cy="191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7"/>
          <p:cNvSpPr txBox="1">
            <a:spLocks noGrp="1"/>
          </p:cNvSpPr>
          <p:nvPr>
            <p:ph type="sldNum" idx="12"/>
          </p:nvPr>
        </p:nvSpPr>
        <p:spPr>
          <a:xfrm>
            <a:off x="5593527" y="3337085"/>
            <a:ext cx="1782009" cy="191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8"/>
          <p:cNvSpPr txBox="1">
            <a:spLocks noGrp="1"/>
          </p:cNvSpPr>
          <p:nvPr>
            <p:ph type="dt" idx="10"/>
          </p:nvPr>
        </p:nvSpPr>
        <p:spPr>
          <a:xfrm>
            <a:off x="544503" y="3337085"/>
            <a:ext cx="1782009" cy="191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8"/>
          <p:cNvSpPr txBox="1">
            <a:spLocks noGrp="1"/>
          </p:cNvSpPr>
          <p:nvPr>
            <p:ph type="ftr" idx="11"/>
          </p:nvPr>
        </p:nvSpPr>
        <p:spPr>
          <a:xfrm>
            <a:off x="2623513" y="3337085"/>
            <a:ext cx="2673013" cy="191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8"/>
          <p:cNvSpPr txBox="1">
            <a:spLocks noGrp="1"/>
          </p:cNvSpPr>
          <p:nvPr>
            <p:ph type="sldNum" idx="12"/>
          </p:nvPr>
        </p:nvSpPr>
        <p:spPr>
          <a:xfrm>
            <a:off x="5593527" y="3337085"/>
            <a:ext cx="1782009" cy="191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9"/>
          <p:cNvSpPr txBox="1">
            <a:spLocks noGrp="1"/>
          </p:cNvSpPr>
          <p:nvPr>
            <p:ph type="title"/>
          </p:nvPr>
        </p:nvSpPr>
        <p:spPr>
          <a:xfrm>
            <a:off x="544504" y="191692"/>
            <a:ext cx="6831033" cy="695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9"/>
          <p:cNvSpPr txBox="1">
            <a:spLocks noGrp="1"/>
          </p:cNvSpPr>
          <p:nvPr>
            <p:ph type="body" idx="1"/>
          </p:nvPr>
        </p:nvSpPr>
        <p:spPr>
          <a:xfrm>
            <a:off x="544504" y="958453"/>
            <a:ext cx="6831033" cy="2284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39"/>
          <p:cNvSpPr txBox="1">
            <a:spLocks noGrp="1"/>
          </p:cNvSpPr>
          <p:nvPr>
            <p:ph type="dt" idx="10"/>
          </p:nvPr>
        </p:nvSpPr>
        <p:spPr>
          <a:xfrm>
            <a:off x="544503" y="3337085"/>
            <a:ext cx="1782009" cy="191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9"/>
          <p:cNvSpPr txBox="1">
            <a:spLocks noGrp="1"/>
          </p:cNvSpPr>
          <p:nvPr>
            <p:ph type="ftr" idx="11"/>
          </p:nvPr>
        </p:nvSpPr>
        <p:spPr>
          <a:xfrm>
            <a:off x="2623513" y="3337085"/>
            <a:ext cx="2673013" cy="191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9"/>
          <p:cNvSpPr txBox="1">
            <a:spLocks noGrp="1"/>
          </p:cNvSpPr>
          <p:nvPr>
            <p:ph type="sldNum" idx="12"/>
          </p:nvPr>
        </p:nvSpPr>
        <p:spPr>
          <a:xfrm>
            <a:off x="5593527" y="3337085"/>
            <a:ext cx="1782009" cy="191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0"/>
          <p:cNvSpPr txBox="1">
            <a:spLocks noGrp="1"/>
          </p:cNvSpPr>
          <p:nvPr>
            <p:ph type="title"/>
          </p:nvPr>
        </p:nvSpPr>
        <p:spPr>
          <a:xfrm>
            <a:off x="540378" y="897613"/>
            <a:ext cx="6831033" cy="149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50"/>
              <a:buFont typeface="Calibri"/>
              <a:buNone/>
              <a:defRPr sz="315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0"/>
          <p:cNvSpPr txBox="1">
            <a:spLocks noGrp="1"/>
          </p:cNvSpPr>
          <p:nvPr>
            <p:ph type="body" idx="1"/>
          </p:nvPr>
        </p:nvSpPr>
        <p:spPr>
          <a:xfrm>
            <a:off x="540378" y="2409468"/>
            <a:ext cx="6831033" cy="787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rgbClr val="888888"/>
              </a:buClr>
              <a:buSzPts val="1260"/>
              <a:buNone/>
              <a:defRPr sz="126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rgbClr val="888888"/>
              </a:buClr>
              <a:buSzPts val="945"/>
              <a:buNone/>
              <a:defRPr sz="945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rgbClr val="888888"/>
              </a:buClr>
              <a:buSzPts val="840"/>
              <a:buNone/>
              <a:defRPr sz="839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rgbClr val="888888"/>
              </a:buClr>
              <a:buSzPts val="840"/>
              <a:buNone/>
              <a:defRPr sz="839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rgbClr val="888888"/>
              </a:buClr>
              <a:buSzPts val="840"/>
              <a:buNone/>
              <a:defRPr sz="839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rgbClr val="888888"/>
              </a:buClr>
              <a:buSzPts val="840"/>
              <a:buNone/>
              <a:defRPr sz="839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rgbClr val="888888"/>
              </a:buClr>
              <a:buSzPts val="840"/>
              <a:buNone/>
              <a:defRPr sz="839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rgbClr val="888888"/>
              </a:buClr>
              <a:buSzPts val="840"/>
              <a:buNone/>
              <a:defRPr sz="839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40"/>
          <p:cNvSpPr txBox="1">
            <a:spLocks noGrp="1"/>
          </p:cNvSpPr>
          <p:nvPr>
            <p:ph type="dt" idx="10"/>
          </p:nvPr>
        </p:nvSpPr>
        <p:spPr>
          <a:xfrm>
            <a:off x="544503" y="3337085"/>
            <a:ext cx="1782009" cy="191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0"/>
          <p:cNvSpPr txBox="1">
            <a:spLocks noGrp="1"/>
          </p:cNvSpPr>
          <p:nvPr>
            <p:ph type="ftr" idx="11"/>
          </p:nvPr>
        </p:nvSpPr>
        <p:spPr>
          <a:xfrm>
            <a:off x="2623513" y="3337085"/>
            <a:ext cx="2673013" cy="191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0"/>
          <p:cNvSpPr txBox="1">
            <a:spLocks noGrp="1"/>
          </p:cNvSpPr>
          <p:nvPr>
            <p:ph type="sldNum" idx="12"/>
          </p:nvPr>
        </p:nvSpPr>
        <p:spPr>
          <a:xfrm>
            <a:off x="5593527" y="3337085"/>
            <a:ext cx="1782009" cy="191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1"/>
          <p:cNvSpPr txBox="1">
            <a:spLocks noGrp="1"/>
          </p:cNvSpPr>
          <p:nvPr>
            <p:ph type="title"/>
          </p:nvPr>
        </p:nvSpPr>
        <p:spPr>
          <a:xfrm>
            <a:off x="544504" y="191692"/>
            <a:ext cx="6831033" cy="695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1"/>
          <p:cNvSpPr txBox="1">
            <a:spLocks noGrp="1"/>
          </p:cNvSpPr>
          <p:nvPr>
            <p:ph type="body" idx="1"/>
          </p:nvPr>
        </p:nvSpPr>
        <p:spPr>
          <a:xfrm>
            <a:off x="544503" y="958453"/>
            <a:ext cx="3366016" cy="2284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1"/>
          <p:cNvSpPr txBox="1">
            <a:spLocks noGrp="1"/>
          </p:cNvSpPr>
          <p:nvPr>
            <p:ph type="body" idx="2"/>
          </p:nvPr>
        </p:nvSpPr>
        <p:spPr>
          <a:xfrm>
            <a:off x="4009519" y="958453"/>
            <a:ext cx="3366016" cy="2284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41"/>
          <p:cNvSpPr txBox="1">
            <a:spLocks noGrp="1"/>
          </p:cNvSpPr>
          <p:nvPr>
            <p:ph type="dt" idx="10"/>
          </p:nvPr>
        </p:nvSpPr>
        <p:spPr>
          <a:xfrm>
            <a:off x="544503" y="3337085"/>
            <a:ext cx="1782009" cy="191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1"/>
          <p:cNvSpPr txBox="1">
            <a:spLocks noGrp="1"/>
          </p:cNvSpPr>
          <p:nvPr>
            <p:ph type="ftr" idx="11"/>
          </p:nvPr>
        </p:nvSpPr>
        <p:spPr>
          <a:xfrm>
            <a:off x="2623513" y="3337085"/>
            <a:ext cx="2673013" cy="191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1"/>
          <p:cNvSpPr txBox="1">
            <a:spLocks noGrp="1"/>
          </p:cNvSpPr>
          <p:nvPr>
            <p:ph type="sldNum" idx="12"/>
          </p:nvPr>
        </p:nvSpPr>
        <p:spPr>
          <a:xfrm>
            <a:off x="5593527" y="3337085"/>
            <a:ext cx="1782009" cy="191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2"/>
          <p:cNvSpPr txBox="1">
            <a:spLocks noGrp="1"/>
          </p:cNvSpPr>
          <p:nvPr>
            <p:ph type="title"/>
          </p:nvPr>
        </p:nvSpPr>
        <p:spPr>
          <a:xfrm>
            <a:off x="545535" y="191692"/>
            <a:ext cx="6831033" cy="695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2"/>
          <p:cNvSpPr txBox="1">
            <a:spLocks noGrp="1"/>
          </p:cNvSpPr>
          <p:nvPr>
            <p:ph type="body" idx="1"/>
          </p:nvPr>
        </p:nvSpPr>
        <p:spPr>
          <a:xfrm>
            <a:off x="545536" y="882610"/>
            <a:ext cx="3350547" cy="432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  <a:defRPr sz="1260" b="1"/>
            </a:lvl1pPr>
            <a:lvl2pPr marL="914400" lvl="1" indent="-2286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 b="1"/>
            </a:lvl2pPr>
            <a:lvl3pPr marL="1371600" lvl="2" indent="-2286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945"/>
              <a:buNone/>
              <a:defRPr sz="945" b="1"/>
            </a:lvl3pPr>
            <a:lvl4pPr marL="1828800" lvl="3" indent="-2286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840"/>
              <a:buNone/>
              <a:defRPr sz="839" b="1"/>
            </a:lvl4pPr>
            <a:lvl5pPr marL="2286000" lvl="4" indent="-2286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840"/>
              <a:buNone/>
              <a:defRPr sz="839" b="1"/>
            </a:lvl5pPr>
            <a:lvl6pPr marL="2743200" lvl="5" indent="-2286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840"/>
              <a:buNone/>
              <a:defRPr sz="839" b="1"/>
            </a:lvl6pPr>
            <a:lvl7pPr marL="3200400" lvl="6" indent="-2286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840"/>
              <a:buNone/>
              <a:defRPr sz="839" b="1"/>
            </a:lvl7pPr>
            <a:lvl8pPr marL="3657600" lvl="7" indent="-2286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840"/>
              <a:buNone/>
              <a:defRPr sz="839" b="1"/>
            </a:lvl8pPr>
            <a:lvl9pPr marL="4114800" lvl="8" indent="-2286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840"/>
              <a:buNone/>
              <a:defRPr sz="839" b="1"/>
            </a:lvl9pPr>
          </a:lstStyle>
          <a:p>
            <a:endParaRPr/>
          </a:p>
        </p:txBody>
      </p:sp>
      <p:sp>
        <p:nvSpPr>
          <p:cNvPr id="53" name="Google Shape;53;p42"/>
          <p:cNvSpPr txBox="1">
            <a:spLocks noGrp="1"/>
          </p:cNvSpPr>
          <p:nvPr>
            <p:ph type="body" idx="2"/>
          </p:nvPr>
        </p:nvSpPr>
        <p:spPr>
          <a:xfrm>
            <a:off x="545536" y="1315165"/>
            <a:ext cx="3350547" cy="1934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42"/>
          <p:cNvSpPr txBox="1">
            <a:spLocks noGrp="1"/>
          </p:cNvSpPr>
          <p:nvPr>
            <p:ph type="body" idx="3"/>
          </p:nvPr>
        </p:nvSpPr>
        <p:spPr>
          <a:xfrm>
            <a:off x="4009519" y="882610"/>
            <a:ext cx="3367048" cy="432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  <a:defRPr sz="1260" b="1"/>
            </a:lvl1pPr>
            <a:lvl2pPr marL="914400" lvl="1" indent="-2286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 b="1"/>
            </a:lvl2pPr>
            <a:lvl3pPr marL="1371600" lvl="2" indent="-2286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945"/>
              <a:buNone/>
              <a:defRPr sz="945" b="1"/>
            </a:lvl3pPr>
            <a:lvl4pPr marL="1828800" lvl="3" indent="-2286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840"/>
              <a:buNone/>
              <a:defRPr sz="839" b="1"/>
            </a:lvl4pPr>
            <a:lvl5pPr marL="2286000" lvl="4" indent="-2286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840"/>
              <a:buNone/>
              <a:defRPr sz="839" b="1"/>
            </a:lvl5pPr>
            <a:lvl6pPr marL="2743200" lvl="5" indent="-2286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840"/>
              <a:buNone/>
              <a:defRPr sz="839" b="1"/>
            </a:lvl6pPr>
            <a:lvl7pPr marL="3200400" lvl="6" indent="-2286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840"/>
              <a:buNone/>
              <a:defRPr sz="839" b="1"/>
            </a:lvl7pPr>
            <a:lvl8pPr marL="3657600" lvl="7" indent="-2286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840"/>
              <a:buNone/>
              <a:defRPr sz="839" b="1"/>
            </a:lvl8pPr>
            <a:lvl9pPr marL="4114800" lvl="8" indent="-2286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840"/>
              <a:buNone/>
              <a:defRPr sz="839" b="1"/>
            </a:lvl9pPr>
          </a:lstStyle>
          <a:p>
            <a:endParaRPr/>
          </a:p>
        </p:txBody>
      </p:sp>
      <p:sp>
        <p:nvSpPr>
          <p:cNvPr id="55" name="Google Shape;55;p42"/>
          <p:cNvSpPr txBox="1">
            <a:spLocks noGrp="1"/>
          </p:cNvSpPr>
          <p:nvPr>
            <p:ph type="body" idx="4"/>
          </p:nvPr>
        </p:nvSpPr>
        <p:spPr>
          <a:xfrm>
            <a:off x="4009519" y="1315165"/>
            <a:ext cx="3367048" cy="1934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42"/>
          <p:cNvSpPr txBox="1">
            <a:spLocks noGrp="1"/>
          </p:cNvSpPr>
          <p:nvPr>
            <p:ph type="dt" idx="10"/>
          </p:nvPr>
        </p:nvSpPr>
        <p:spPr>
          <a:xfrm>
            <a:off x="544503" y="3337085"/>
            <a:ext cx="1782009" cy="191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2"/>
          <p:cNvSpPr txBox="1">
            <a:spLocks noGrp="1"/>
          </p:cNvSpPr>
          <p:nvPr>
            <p:ph type="ftr" idx="11"/>
          </p:nvPr>
        </p:nvSpPr>
        <p:spPr>
          <a:xfrm>
            <a:off x="2623513" y="3337085"/>
            <a:ext cx="2673013" cy="191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2"/>
          <p:cNvSpPr txBox="1">
            <a:spLocks noGrp="1"/>
          </p:cNvSpPr>
          <p:nvPr>
            <p:ph type="sldNum" idx="12"/>
          </p:nvPr>
        </p:nvSpPr>
        <p:spPr>
          <a:xfrm>
            <a:off x="5593527" y="3337085"/>
            <a:ext cx="1782009" cy="191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3"/>
          <p:cNvSpPr txBox="1">
            <a:spLocks noGrp="1"/>
          </p:cNvSpPr>
          <p:nvPr>
            <p:ph type="title"/>
          </p:nvPr>
        </p:nvSpPr>
        <p:spPr>
          <a:xfrm>
            <a:off x="544504" y="191692"/>
            <a:ext cx="6831033" cy="695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3"/>
          <p:cNvSpPr txBox="1">
            <a:spLocks noGrp="1"/>
          </p:cNvSpPr>
          <p:nvPr>
            <p:ph type="dt" idx="10"/>
          </p:nvPr>
        </p:nvSpPr>
        <p:spPr>
          <a:xfrm>
            <a:off x="544503" y="3337085"/>
            <a:ext cx="1782009" cy="191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3"/>
          <p:cNvSpPr txBox="1">
            <a:spLocks noGrp="1"/>
          </p:cNvSpPr>
          <p:nvPr>
            <p:ph type="ftr" idx="11"/>
          </p:nvPr>
        </p:nvSpPr>
        <p:spPr>
          <a:xfrm>
            <a:off x="2623513" y="3337085"/>
            <a:ext cx="2673013" cy="191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3"/>
          <p:cNvSpPr txBox="1">
            <a:spLocks noGrp="1"/>
          </p:cNvSpPr>
          <p:nvPr>
            <p:ph type="sldNum" idx="12"/>
          </p:nvPr>
        </p:nvSpPr>
        <p:spPr>
          <a:xfrm>
            <a:off x="5593527" y="3337085"/>
            <a:ext cx="1782009" cy="191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4"/>
          <p:cNvSpPr txBox="1">
            <a:spLocks noGrp="1"/>
          </p:cNvSpPr>
          <p:nvPr>
            <p:ph type="title"/>
          </p:nvPr>
        </p:nvSpPr>
        <p:spPr>
          <a:xfrm>
            <a:off x="545535" y="240030"/>
            <a:ext cx="2554418" cy="840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Calibri"/>
              <a:buNone/>
              <a:defRPr sz="167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4"/>
          <p:cNvSpPr txBox="1">
            <a:spLocks noGrp="1"/>
          </p:cNvSpPr>
          <p:nvPr>
            <p:ph type="body" idx="1"/>
          </p:nvPr>
        </p:nvSpPr>
        <p:spPr>
          <a:xfrm>
            <a:off x="3367049" y="518399"/>
            <a:ext cx="4009519" cy="2558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528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 sz="1679"/>
            </a:lvl1pPr>
            <a:lvl2pPr marL="914400" lvl="1" indent="-321944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470"/>
              <a:buChar char="•"/>
              <a:defRPr sz="1470"/>
            </a:lvl2pPr>
            <a:lvl3pPr marL="1371600" lvl="2" indent="-30861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260"/>
              <a:buChar char="•"/>
              <a:defRPr sz="1260"/>
            </a:lvl3pPr>
            <a:lvl4pPr marL="1828800" lvl="3" indent="-295275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4pPr>
            <a:lvl5pPr marL="2286000" lvl="4" indent="-295275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5pPr>
            <a:lvl6pPr marL="2743200" lvl="5" indent="-295275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6pPr>
            <a:lvl7pPr marL="3200400" lvl="6" indent="-295275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7pPr>
            <a:lvl8pPr marL="3657600" lvl="7" indent="-295275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8pPr>
            <a:lvl9pPr marL="4114800" lvl="8" indent="-295275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9pPr>
          </a:lstStyle>
          <a:p>
            <a:endParaRPr/>
          </a:p>
        </p:txBody>
      </p:sp>
      <p:sp>
        <p:nvSpPr>
          <p:cNvPr id="67" name="Google Shape;67;p44"/>
          <p:cNvSpPr txBox="1">
            <a:spLocks noGrp="1"/>
          </p:cNvSpPr>
          <p:nvPr>
            <p:ph type="body" idx="2"/>
          </p:nvPr>
        </p:nvSpPr>
        <p:spPr>
          <a:xfrm>
            <a:off x="545535" y="1080135"/>
            <a:ext cx="2554418" cy="2001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840"/>
              <a:buNone/>
              <a:defRPr sz="839"/>
            </a:lvl1pPr>
            <a:lvl2pPr marL="914400" lvl="1" indent="-2286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735"/>
              <a:buNone/>
              <a:defRPr sz="735"/>
            </a:lvl2pPr>
            <a:lvl3pPr marL="1371600" lvl="2" indent="-2286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630"/>
              <a:buNone/>
              <a:defRPr sz="630"/>
            </a:lvl3pPr>
            <a:lvl4pPr marL="1828800" lvl="3" indent="-2286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525"/>
              <a:buNone/>
              <a:defRPr sz="525"/>
            </a:lvl4pPr>
            <a:lvl5pPr marL="2286000" lvl="4" indent="-2286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525"/>
              <a:buNone/>
              <a:defRPr sz="525"/>
            </a:lvl5pPr>
            <a:lvl6pPr marL="2743200" lvl="5" indent="-2286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525"/>
              <a:buNone/>
              <a:defRPr sz="525"/>
            </a:lvl6pPr>
            <a:lvl7pPr marL="3200400" lvl="6" indent="-2286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525"/>
              <a:buNone/>
              <a:defRPr sz="525"/>
            </a:lvl7pPr>
            <a:lvl8pPr marL="3657600" lvl="7" indent="-2286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525"/>
              <a:buNone/>
              <a:defRPr sz="525"/>
            </a:lvl8pPr>
            <a:lvl9pPr marL="4114800" lvl="8" indent="-228600" algn="l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525"/>
              <a:buNone/>
              <a:defRPr sz="525"/>
            </a:lvl9pPr>
          </a:lstStyle>
          <a:p>
            <a:endParaRPr/>
          </a:p>
        </p:txBody>
      </p:sp>
      <p:sp>
        <p:nvSpPr>
          <p:cNvPr id="68" name="Google Shape;68;p44"/>
          <p:cNvSpPr txBox="1">
            <a:spLocks noGrp="1"/>
          </p:cNvSpPr>
          <p:nvPr>
            <p:ph type="dt" idx="10"/>
          </p:nvPr>
        </p:nvSpPr>
        <p:spPr>
          <a:xfrm>
            <a:off x="544503" y="3337085"/>
            <a:ext cx="1782009" cy="191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4"/>
          <p:cNvSpPr txBox="1">
            <a:spLocks noGrp="1"/>
          </p:cNvSpPr>
          <p:nvPr>
            <p:ph type="ftr" idx="11"/>
          </p:nvPr>
        </p:nvSpPr>
        <p:spPr>
          <a:xfrm>
            <a:off x="2623513" y="3337085"/>
            <a:ext cx="2673013" cy="191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4"/>
          <p:cNvSpPr txBox="1">
            <a:spLocks noGrp="1"/>
          </p:cNvSpPr>
          <p:nvPr>
            <p:ph type="sldNum" idx="12"/>
          </p:nvPr>
        </p:nvSpPr>
        <p:spPr>
          <a:xfrm>
            <a:off x="5593527" y="3337085"/>
            <a:ext cx="1782009" cy="191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449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 txBox="1">
            <a:spLocks noGrp="1"/>
          </p:cNvSpPr>
          <p:nvPr>
            <p:ph type="title"/>
          </p:nvPr>
        </p:nvSpPr>
        <p:spPr>
          <a:xfrm>
            <a:off x="544504" y="191692"/>
            <a:ext cx="6831033" cy="695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10"/>
              <a:buFont typeface="Calibri"/>
              <a:buNone/>
              <a:defRPr sz="231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5"/>
          <p:cNvSpPr txBox="1">
            <a:spLocks noGrp="1"/>
          </p:cNvSpPr>
          <p:nvPr>
            <p:ph type="body" idx="1"/>
          </p:nvPr>
        </p:nvSpPr>
        <p:spPr>
          <a:xfrm>
            <a:off x="544504" y="958453"/>
            <a:ext cx="6831033" cy="2284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1945" algn="l" rtl="0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Char char="•"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3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5"/>
          <p:cNvSpPr txBox="1">
            <a:spLocks noGrp="1"/>
          </p:cNvSpPr>
          <p:nvPr>
            <p:ph type="dt" idx="10"/>
          </p:nvPr>
        </p:nvSpPr>
        <p:spPr>
          <a:xfrm>
            <a:off x="544503" y="3337085"/>
            <a:ext cx="1782009" cy="191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3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5"/>
          <p:cNvSpPr txBox="1">
            <a:spLocks noGrp="1"/>
          </p:cNvSpPr>
          <p:nvPr>
            <p:ph type="ftr" idx="11"/>
          </p:nvPr>
        </p:nvSpPr>
        <p:spPr>
          <a:xfrm>
            <a:off x="2623513" y="3337085"/>
            <a:ext cx="2673013" cy="191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3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8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5"/>
          <p:cNvSpPr txBox="1">
            <a:spLocks noGrp="1"/>
          </p:cNvSpPr>
          <p:nvPr>
            <p:ph type="sldNum" idx="12"/>
          </p:nvPr>
        </p:nvSpPr>
        <p:spPr>
          <a:xfrm>
            <a:off x="5593527" y="3337085"/>
            <a:ext cx="1782009" cy="191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3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3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3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3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3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3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3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3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3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yifanxie/telstra-competition-dataset/kernels" TargetMode="External"/><Relationship Id="rId4" Type="http://schemas.openxmlformats.org/officeDocument/2006/relationships/hyperlink" Target="https://www.kaggle.com/yifanxie/porto-seguro-tutorial-end-to-end-ensemble" TargetMode="External"/><Relationship Id="rId5" Type="http://schemas.openxmlformats.org/officeDocument/2006/relationships/image" Target="../media/image1.jp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wrosinski/featureaggregator-end-to-end-feature-engineering" TargetMode="External"/><Relationship Id="rId4" Type="http://schemas.openxmlformats.org/officeDocument/2006/relationships/image" Target="../media/image1.jp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ogrellier/feature-selection-with-null-importances" TargetMode="External"/><Relationship Id="rId4" Type="http://schemas.openxmlformats.org/officeDocument/2006/relationships/image" Target="../media/image1.jp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nsbecker/shap-values" TargetMode="External"/><Relationship Id="rId4" Type="http://schemas.openxmlformats.org/officeDocument/2006/relationships/image" Target="../media/image1.jp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49.png"/><Relationship Id="rId5" Type="http://schemas.openxmlformats.org/officeDocument/2006/relationships/image" Target="../media/image50.jp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learn/overview" TargetMode="External"/><Relationship Id="rId4" Type="http://schemas.openxmlformats.org/officeDocument/2006/relationships/image" Target="../media/image1.jp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2207736" y="1164266"/>
            <a:ext cx="3655288" cy="91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35"/>
              <a:buFont typeface="Arial"/>
              <a:buNone/>
            </a:pPr>
            <a:r>
              <a:rPr lang="en-GB" sz="2835" b="1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Kaggle</a:t>
            </a:r>
            <a:r>
              <a:rPr lang="en-GB" sz="2835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835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Experience Sharing</a:t>
            </a:r>
            <a:endParaRPr dirty="0"/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2476205" y="2431971"/>
            <a:ext cx="2802973" cy="277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70"/>
              <a:buNone/>
            </a:pPr>
            <a:r>
              <a:rPr lang="en-GB" sz="147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Presented By Yifan Xie</a:t>
            </a:r>
            <a:endParaRPr/>
          </a:p>
        </p:txBody>
      </p:sp>
      <p:cxnSp>
        <p:nvCxnSpPr>
          <p:cNvPr id="90" name="Google Shape;90;p1"/>
          <p:cNvCxnSpPr/>
          <p:nvPr/>
        </p:nvCxnSpPr>
        <p:spPr>
          <a:xfrm>
            <a:off x="1394352" y="110166"/>
            <a:ext cx="4773630" cy="5394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1" name="Google Shape;91;p1"/>
          <p:cNvCxnSpPr/>
          <p:nvPr/>
        </p:nvCxnSpPr>
        <p:spPr>
          <a:xfrm>
            <a:off x="1490877" y="2118271"/>
            <a:ext cx="4773630" cy="5394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2" name="Google Shape;92;p1"/>
          <p:cNvSpPr txBox="1"/>
          <p:nvPr/>
        </p:nvSpPr>
        <p:spPr>
          <a:xfrm>
            <a:off x="2476205" y="2839758"/>
            <a:ext cx="2802973" cy="277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24000" rIns="48000" bIns="240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70"/>
              <a:buFont typeface="Arial"/>
              <a:buNone/>
            </a:pPr>
            <a:r>
              <a:rPr lang="en-GB" sz="147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21/09/2019</a:t>
            </a:r>
            <a:endParaRPr/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26424" y="215066"/>
            <a:ext cx="1302534" cy="1033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9"/>
          <p:cNvSpPr/>
          <p:nvPr/>
        </p:nvSpPr>
        <p:spPr>
          <a:xfrm>
            <a:off x="0" y="606596"/>
            <a:ext cx="7920038" cy="304271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ym typeface="Calibri"/>
            </a:endParaRPr>
          </a:p>
        </p:txBody>
      </p:sp>
      <p:sp>
        <p:nvSpPr>
          <p:cNvPr id="281" name="Google Shape;281;p19"/>
          <p:cNvSpPr txBox="1"/>
          <p:nvPr/>
        </p:nvSpPr>
        <p:spPr>
          <a:xfrm>
            <a:off x="1547037" y="144931"/>
            <a:ext cx="4875028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Kaggle discussion</a:t>
            </a:r>
            <a:endParaRPr/>
          </a:p>
        </p:txBody>
      </p:sp>
      <p:pic>
        <p:nvPicPr>
          <p:cNvPr id="282" name="Google Shape;28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578" y="115213"/>
            <a:ext cx="560912" cy="44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809F941-B20B-4077-B99A-01398C179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7" y="606595"/>
            <a:ext cx="5589814" cy="160743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xmlns="" id="{E6133777-CD2D-4600-B751-F7C62C1C199E}"/>
              </a:ext>
            </a:extLst>
          </p:cNvPr>
          <p:cNvSpPr/>
          <p:nvPr/>
        </p:nvSpPr>
        <p:spPr>
          <a:xfrm>
            <a:off x="767443" y="1888671"/>
            <a:ext cx="1132114" cy="22315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486C9E2-3253-4B48-81BB-309FD008D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905" y="2295775"/>
            <a:ext cx="5183408" cy="71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43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9"/>
          <p:cNvSpPr/>
          <p:nvPr/>
        </p:nvSpPr>
        <p:spPr>
          <a:xfrm>
            <a:off x="0" y="606596"/>
            <a:ext cx="7920038" cy="304271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88" dirty="0">
              <a:solidFill>
                <a:schemeClr val="dk1"/>
              </a:solidFill>
              <a:latin typeface="Calibri"/>
              <a:ea typeface="Microsoft YaHei UI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281" name="Google Shape;281;p19"/>
          <p:cNvSpPr txBox="1"/>
          <p:nvPr/>
        </p:nvSpPr>
        <p:spPr>
          <a:xfrm>
            <a:off x="1547037" y="144931"/>
            <a:ext cx="4875028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Kaggle discussion</a:t>
            </a:r>
            <a:endParaRPr/>
          </a:p>
        </p:txBody>
      </p:sp>
      <p:pic>
        <p:nvPicPr>
          <p:cNvPr id="282" name="Google Shape;28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578" y="115213"/>
            <a:ext cx="560912" cy="44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B4500CC-E305-47FE-AAD7-D629BBE39B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45" r="30655" b="17250"/>
          <a:stretch/>
        </p:blipFill>
        <p:spPr>
          <a:xfrm>
            <a:off x="119029" y="688369"/>
            <a:ext cx="2024009" cy="904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47D896C-B3F7-4C80-86E6-CCA30D440904}"/>
              </a:ext>
            </a:extLst>
          </p:cNvPr>
          <p:cNvSpPr txBox="1"/>
          <p:nvPr/>
        </p:nvSpPr>
        <p:spPr>
          <a:xfrm>
            <a:off x="119029" y="1674267"/>
            <a:ext cx="27525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Functional Workflow</a:t>
            </a:r>
          </a:p>
          <a:p>
            <a:pPr marL="342900" indent="-342900">
              <a:buAutoNum type="arabicPeriod"/>
            </a:pP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Competition Management</a:t>
            </a: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人机分工 </a:t>
            </a:r>
            <a:r>
              <a:rPr lang="en-US" altLang="zh-C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Automation</a:t>
            </a:r>
            <a:endParaRPr lang="en-GB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9E60560-D613-43C3-A54E-3FDD7F33B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1627" y="2693591"/>
            <a:ext cx="4999153" cy="9068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F97645B-8065-4D0B-97A8-23FCEA5D05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0073" y="6485"/>
            <a:ext cx="693480" cy="5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5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"/>
          <p:cNvSpPr/>
          <p:nvPr/>
        </p:nvSpPr>
        <p:spPr>
          <a:xfrm>
            <a:off x="0" y="606596"/>
            <a:ext cx="7920038" cy="304271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Typical Functional Workflow: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8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Font typeface="Calibri"/>
              <a:buAutoNum type="arabicPeriod"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look – Initial EDA</a:t>
            </a:r>
            <a:endParaRPr dirty="0"/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Font typeface="Calibri"/>
              <a:buAutoNum type="arabicPeriod"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evaluation function</a:t>
            </a:r>
            <a:endParaRPr dirty="0"/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Font typeface="Calibri"/>
              <a:buAutoNum type="arabicPeriod"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 simple ML models – make submission</a:t>
            </a:r>
            <a:endParaRPr dirty="0"/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Font typeface="Calibri"/>
              <a:buAutoNum type="arabicPeriod"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cross-validation mechanism</a:t>
            </a:r>
            <a:endParaRPr dirty="0"/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Font typeface="Calibri"/>
              <a:buAutoNum type="arabicPeriod"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engineering &amp; feature selection</a:t>
            </a:r>
            <a:endParaRPr dirty="0"/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Font typeface="Calibri"/>
              <a:buAutoNum type="arabicPeriod"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In-Depth EDA </a:t>
            </a:r>
            <a:endParaRPr dirty="0"/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Font typeface="Calibri"/>
              <a:buAutoNum type="arabicPeriod"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Try different algorithms and model selections</a:t>
            </a:r>
            <a:endParaRPr dirty="0"/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Font typeface="Calibri"/>
              <a:buAutoNum type="arabicPeriod"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Ensemble – Weight </a:t>
            </a:r>
            <a:r>
              <a:rPr lang="en-GB" sz="1088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Avg</a:t>
            </a: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Stacking</a:t>
            </a:r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Font typeface="Calibri"/>
              <a:buAutoNum type="arabicPeriod"/>
            </a:pPr>
            <a:endParaRPr lang="en-GB" sz="108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Font typeface="Calibri"/>
              <a:buAutoNum type="arabicPeriod"/>
            </a:pPr>
            <a:endParaRPr lang="en-GB" sz="108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200"/>
            </a:pPr>
            <a:r>
              <a:rPr lang="en-GB" sz="800" u="sng" dirty="0">
                <a:solidFill>
                  <a:schemeClr val="hlink"/>
                </a:solidFill>
                <a:hlinkClick r:id="rId3"/>
              </a:rPr>
              <a:t>https://www.kaggle.com/yifanxie/telstra-competition-dataset/kernels</a:t>
            </a:r>
            <a:endParaRPr lang="en-GB" sz="800" dirty="0"/>
          </a:p>
          <a:p>
            <a:pPr lvl="0">
              <a:buClr>
                <a:schemeClr val="dk1"/>
              </a:buClr>
              <a:buSzPts val="1200"/>
            </a:pPr>
            <a:r>
              <a:rPr lang="en-GB" sz="800" u="sng" dirty="0">
                <a:solidFill>
                  <a:schemeClr val="hlink"/>
                </a:solidFill>
                <a:hlinkClick r:id="rId4"/>
              </a:rPr>
              <a:t>https://www.kaggle.com/yifanxie/porto-seguro-tutorial-end-to-end-ensemble</a:t>
            </a:r>
            <a:endParaRPr lang="en-GB" sz="8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</a:pPr>
            <a:endParaRPr sz="108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7"/>
          <p:cNvSpPr txBox="1"/>
          <p:nvPr/>
        </p:nvSpPr>
        <p:spPr>
          <a:xfrm>
            <a:off x="1547037" y="144931"/>
            <a:ext cx="4875028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Kaggle discussion</a:t>
            </a:r>
            <a:endParaRPr/>
          </a:p>
        </p:txBody>
      </p:sp>
      <p:pic>
        <p:nvPicPr>
          <p:cNvPr id="264" name="Google Shape;264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0578" y="115213"/>
            <a:ext cx="560912" cy="44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14299" y="692956"/>
            <a:ext cx="3732848" cy="271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925C106-A275-4C46-8AB6-A5BD4423F30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79" t="9832" b="7363"/>
          <a:stretch/>
        </p:blipFill>
        <p:spPr>
          <a:xfrm>
            <a:off x="4838736" y="41276"/>
            <a:ext cx="2808645" cy="51915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"/>
          <p:cNvSpPr/>
          <p:nvPr/>
        </p:nvSpPr>
        <p:spPr>
          <a:xfrm>
            <a:off x="0" y="606596"/>
            <a:ext cx="7920038" cy="304271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Competition Project Management: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8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Font typeface="Calibri"/>
              <a:buAutoNum type="arabicPeriod"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Competition intelligence </a:t>
            </a:r>
            <a:endParaRPr dirty="0"/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Font typeface="Calibri"/>
              <a:buAutoNum type="arabicPeriod"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management </a:t>
            </a:r>
            <a:endParaRPr dirty="0"/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Font typeface="Calibri"/>
              <a:buAutoNum type="arabicPeriod"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dictionary </a:t>
            </a:r>
            <a:endParaRPr dirty="0"/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Font typeface="Calibri"/>
              <a:buAutoNum type="arabicPeriod"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 results</a:t>
            </a:r>
            <a:endParaRPr dirty="0"/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Font typeface="Calibri"/>
              <a:buAutoNum type="arabicPeriod"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Features data management</a:t>
            </a:r>
            <a:endParaRPr dirty="0"/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Font typeface="Calibri"/>
              <a:buAutoNum type="arabicPeriod"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version control</a:t>
            </a:r>
            <a:endParaRPr dirty="0"/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Font typeface="Calibri"/>
              <a:buAutoNum type="arabicPeriod"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Reproducibility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</a:pPr>
            <a:endParaRPr dirty="0"/>
          </a:p>
          <a:p>
            <a:pPr marL="228600" marR="0" lvl="0" indent="-15951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Font typeface="Calibri"/>
              <a:buNone/>
            </a:pPr>
            <a:endParaRPr sz="108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8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8"/>
          <p:cNvSpPr txBox="1"/>
          <p:nvPr/>
        </p:nvSpPr>
        <p:spPr>
          <a:xfrm>
            <a:off x="1547037" y="144931"/>
            <a:ext cx="4875028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Kaggle discussion</a:t>
            </a:r>
            <a:endParaRPr/>
          </a:p>
        </p:txBody>
      </p:sp>
      <p:pic>
        <p:nvPicPr>
          <p:cNvPr id="273" name="Google Shape;27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578" y="115213"/>
            <a:ext cx="560912" cy="44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90656" y="99379"/>
            <a:ext cx="3829382" cy="46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79800" y="657693"/>
            <a:ext cx="5804278" cy="2336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"/>
          <p:cNvSpPr/>
          <p:nvPr/>
        </p:nvSpPr>
        <p:spPr>
          <a:xfrm>
            <a:off x="0" y="606596"/>
            <a:ext cx="7920038" cy="304271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Competition Project Management – What I do: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</a:pPr>
            <a:endParaRPr lang="en-GB" sz="108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Font typeface="Calibri"/>
              <a:buAutoNum type="arabicPeriod"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Competition intelligence </a:t>
            </a:r>
            <a:endParaRPr dirty="0"/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Font typeface="Calibri"/>
              <a:buAutoNum type="arabicPeriod"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management </a:t>
            </a:r>
            <a:endParaRPr dirty="0"/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Font typeface="Calibri"/>
              <a:buAutoNum type="arabicPeriod"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dictionary </a:t>
            </a:r>
            <a:endParaRPr dirty="0"/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Font typeface="Calibri"/>
              <a:buAutoNum type="arabicPeriod"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 results</a:t>
            </a:r>
            <a:endParaRPr dirty="0"/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Font typeface="Calibri"/>
              <a:buAutoNum type="arabicPeriod"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Features data management</a:t>
            </a:r>
            <a:endParaRPr dirty="0"/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Font typeface="Calibri"/>
              <a:buAutoNum type="arabicPeriod"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version control</a:t>
            </a:r>
            <a:endParaRPr dirty="0"/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Font typeface="Calibri"/>
              <a:buAutoNum type="arabicPeriod"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Reproducibility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</a:pPr>
            <a:endParaRPr lang="en-GB" sz="108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</a:pPr>
            <a:endParaRPr dirty="0"/>
          </a:p>
          <a:p>
            <a:pPr marL="228600" marR="0" lvl="0" indent="-15951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Font typeface="Calibri"/>
              <a:buNone/>
            </a:pPr>
            <a:endParaRPr sz="108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8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8"/>
          <p:cNvSpPr txBox="1"/>
          <p:nvPr/>
        </p:nvSpPr>
        <p:spPr>
          <a:xfrm>
            <a:off x="1547037" y="144931"/>
            <a:ext cx="4875028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Kaggle discussion</a:t>
            </a:r>
            <a:endParaRPr/>
          </a:p>
        </p:txBody>
      </p:sp>
      <p:pic>
        <p:nvPicPr>
          <p:cNvPr id="273" name="Google Shape;27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578" y="115213"/>
            <a:ext cx="560912" cy="44521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xmlns="" id="{C50EC277-74B2-4E2D-BEA8-9FD45AF30933}"/>
              </a:ext>
            </a:extLst>
          </p:cNvPr>
          <p:cNvSpPr/>
          <p:nvPr/>
        </p:nvSpPr>
        <p:spPr>
          <a:xfrm>
            <a:off x="1885308" y="1063375"/>
            <a:ext cx="277403" cy="544530"/>
          </a:xfrm>
          <a:prstGeom prst="rightBrace">
            <a:avLst>
              <a:gd name="adj1" fmla="val 8333"/>
              <a:gd name="adj2" fmla="val 4245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2DC7C7E-A2C0-466A-B846-699ADCFC1144}"/>
              </a:ext>
            </a:extLst>
          </p:cNvPr>
          <p:cNvSpPr txBox="1"/>
          <p:nvPr/>
        </p:nvSpPr>
        <p:spPr>
          <a:xfrm>
            <a:off x="2215631" y="1166117"/>
            <a:ext cx="17443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Google Doc, Slack/</a:t>
            </a:r>
            <a:r>
              <a:rPr lang="en-GB" sz="1000" dirty="0" err="1"/>
              <a:t>Wechat</a:t>
            </a:r>
            <a:endParaRPr lang="en-GB" sz="1000" dirty="0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xmlns="" id="{70D1A78C-DDD4-4A29-A1F5-754F78E9C3EC}"/>
              </a:ext>
            </a:extLst>
          </p:cNvPr>
          <p:cNvSpPr/>
          <p:nvPr/>
        </p:nvSpPr>
        <p:spPr>
          <a:xfrm>
            <a:off x="1938228" y="1729016"/>
            <a:ext cx="277403" cy="438410"/>
          </a:xfrm>
          <a:prstGeom prst="rightBrace">
            <a:avLst>
              <a:gd name="adj1" fmla="val 8333"/>
              <a:gd name="adj2" fmla="val 4245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5E69A43-ACE0-4CDA-B7C3-0697F2516CE4}"/>
              </a:ext>
            </a:extLst>
          </p:cNvPr>
          <p:cNvSpPr txBox="1"/>
          <p:nvPr/>
        </p:nvSpPr>
        <p:spPr>
          <a:xfrm>
            <a:off x="2240163" y="1800225"/>
            <a:ext cx="17975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Git, </a:t>
            </a:r>
            <a:r>
              <a:rPr lang="en-GB" sz="1000" dirty="0" err="1"/>
              <a:t>GitKraken</a:t>
            </a:r>
            <a:r>
              <a:rPr lang="en-GB" sz="1000" dirty="0"/>
              <a:t>, </a:t>
            </a:r>
          </a:p>
          <a:p>
            <a:r>
              <a:rPr lang="en-GB" sz="1000" dirty="0"/>
              <a:t>script/data backup, </a:t>
            </a:r>
          </a:p>
          <a:p>
            <a:r>
              <a:rPr lang="en-GB" sz="1000" dirty="0"/>
              <a:t>sensible naming convention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43CFC67D-6706-469F-8C65-A746BCB25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874" y="703780"/>
            <a:ext cx="3402393" cy="266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498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0"/>
          <p:cNvSpPr/>
          <p:nvPr/>
        </p:nvSpPr>
        <p:spPr>
          <a:xfrm>
            <a:off x="0" y="606596"/>
            <a:ext cx="7920038" cy="304271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8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0"/>
          <p:cNvSpPr txBox="1"/>
          <p:nvPr/>
        </p:nvSpPr>
        <p:spPr>
          <a:xfrm>
            <a:off x="1547037" y="144931"/>
            <a:ext cx="4875028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Kaggle discussion</a:t>
            </a:r>
            <a:endParaRPr/>
          </a:p>
        </p:txBody>
      </p:sp>
      <p:pic>
        <p:nvPicPr>
          <p:cNvPr id="289" name="Google Shape;28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578" y="115213"/>
            <a:ext cx="560912" cy="44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44BE1ED-BA94-443D-8B62-A9811CFBC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0" y="667525"/>
            <a:ext cx="1897904" cy="29129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0DF00EC-F563-4D3D-A148-F94F7E2C57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809"/>
          <a:stretch/>
        </p:blipFill>
        <p:spPr>
          <a:xfrm>
            <a:off x="2298982" y="1003724"/>
            <a:ext cx="1969367" cy="2009104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xmlns="" id="{B12CFFCC-32B8-4F47-A5CF-B5195FB3621B}"/>
              </a:ext>
            </a:extLst>
          </p:cNvPr>
          <p:cNvSpPr/>
          <p:nvPr/>
        </p:nvSpPr>
        <p:spPr>
          <a:xfrm>
            <a:off x="1615857" y="1800225"/>
            <a:ext cx="539147" cy="4161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xmlns="" id="{89193C1F-CBF6-4F16-8C13-1D868C4727B4}"/>
              </a:ext>
            </a:extLst>
          </p:cNvPr>
          <p:cNvSpPr/>
          <p:nvPr/>
        </p:nvSpPr>
        <p:spPr>
          <a:xfrm>
            <a:off x="4412327" y="1761207"/>
            <a:ext cx="539147" cy="4161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5606BD2-A887-47B4-99AC-DB146D565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5603" y="1070590"/>
            <a:ext cx="2552924" cy="2213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5BAAAD0-6084-4BDE-9A24-FE0294B015A0}"/>
              </a:ext>
            </a:extLst>
          </p:cNvPr>
          <p:cNvSpPr txBox="1"/>
          <p:nvPr/>
        </p:nvSpPr>
        <p:spPr>
          <a:xfrm>
            <a:off x="2512032" y="621389"/>
            <a:ext cx="3030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Stacking (don’t try this at work)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1"/>
          <p:cNvSpPr/>
          <p:nvPr/>
        </p:nvSpPr>
        <p:spPr>
          <a:xfrm>
            <a:off x="0" y="606596"/>
            <a:ext cx="7920038" cy="304271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Don’t do this…</a:t>
            </a:r>
            <a:endParaRPr sz="108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1"/>
          <p:cNvSpPr txBox="1"/>
          <p:nvPr/>
        </p:nvSpPr>
        <p:spPr>
          <a:xfrm>
            <a:off x="1547037" y="144931"/>
            <a:ext cx="4875028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Kaggle discussion</a:t>
            </a:r>
            <a:endParaRPr/>
          </a:p>
        </p:txBody>
      </p:sp>
      <p:pic>
        <p:nvPicPr>
          <p:cNvPr id="296" name="Google Shape;29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578" y="115213"/>
            <a:ext cx="560912" cy="44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D74A1C0-AA2E-48FC-9295-DA84009CE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68" y="844230"/>
            <a:ext cx="2567449" cy="256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94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1"/>
          <p:cNvSpPr/>
          <p:nvPr/>
        </p:nvSpPr>
        <p:spPr>
          <a:xfrm>
            <a:off x="0" y="606596"/>
            <a:ext cx="7920038" cy="304271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Automation – what I do: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08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Setup: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spare machine (preferably not in your bed room) 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Kaggle EVERYWHERE – </a:t>
            </a:r>
            <a:r>
              <a:rPr lang="en-GB" sz="1088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ssh</a:t>
            </a: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remote hosting/accessing,  </a:t>
            </a:r>
            <a:r>
              <a:rPr lang="en-GB" sz="1088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Tmux</a:t>
            </a: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rPr lang="en-GB" sz="1088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multplexing</a:t>
            </a:r>
            <a:endParaRPr lang="en-GB" sz="108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lvl="0" indent="-171450">
              <a:buFontTx/>
              <a:buChar char="-"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Scripts &gt;&gt;&gt;&gt; Notebooks –</a:t>
            </a:r>
            <a:r>
              <a:rPr lang="zh-CN" altLang="en-US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altLang="zh-CN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Try </a:t>
            </a:r>
            <a:r>
              <a:rPr lang="en-GB" altLang="zh-CN" sz="1088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JupyterLab</a:t>
            </a:r>
            <a:endParaRPr lang="en-GB" sz="108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Linux &gt;&gt; Windows 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08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 your own </a:t>
            </a:r>
            <a:r>
              <a:rPr lang="en-GB" sz="1088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AutoML</a:t>
            </a: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 something each competition 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Reuse in the next one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building up 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 as much as you can on your functional workflow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GB" sz="108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sz="108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1"/>
          <p:cNvSpPr txBox="1"/>
          <p:nvPr/>
        </p:nvSpPr>
        <p:spPr>
          <a:xfrm>
            <a:off x="1547037" y="144931"/>
            <a:ext cx="4875028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Kaggle discussion</a:t>
            </a:r>
            <a:endParaRPr/>
          </a:p>
        </p:txBody>
      </p:sp>
      <p:pic>
        <p:nvPicPr>
          <p:cNvPr id="296" name="Google Shape;29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578" y="115213"/>
            <a:ext cx="560912" cy="44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Picture 4" descr="Image result for tmux">
            <a:extLst>
              <a:ext uri="{FF2B5EF4-FFF2-40B4-BE49-F238E27FC236}">
                <a16:creationId xmlns:a16="http://schemas.microsoft.com/office/drawing/2014/main" xmlns="" id="{E3984E53-15E8-40BE-BA4F-E94FA662A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595" y="1018452"/>
            <a:ext cx="2315485" cy="110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151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9"/>
          <p:cNvSpPr/>
          <p:nvPr/>
        </p:nvSpPr>
        <p:spPr>
          <a:xfrm>
            <a:off x="0" y="606596"/>
            <a:ext cx="7920038" cy="304271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Automation, automation, automation…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08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Typical tasks for automation: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Automatic feature engineering – aggregation (i.e. </a:t>
            </a:r>
            <a:r>
              <a:rPr lang="en-GB" sz="1088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groupby</a:t>
            </a: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, feature interaction, categorical encoding, etc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selection – Feed forward, Backward elimination, Feature importance permutation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 tuning – Grid-search, Bayesian optimisation, Hyper-opt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Repeated running of large model – i.e. 5millions rows x 500 columns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088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Deeeeeeeeep</a:t>
            </a: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learning – most of image competition!!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sz="108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sz="108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sz="108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lang="en-GB" sz="108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08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08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8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9"/>
          <p:cNvSpPr txBox="1"/>
          <p:nvPr/>
        </p:nvSpPr>
        <p:spPr>
          <a:xfrm>
            <a:off x="1547037" y="144931"/>
            <a:ext cx="4875028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Kaggle discussion</a:t>
            </a:r>
            <a:endParaRPr/>
          </a:p>
        </p:txBody>
      </p:sp>
      <p:pic>
        <p:nvPicPr>
          <p:cNvPr id="282" name="Google Shape;28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578" y="115213"/>
            <a:ext cx="560912" cy="445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2"/>
          <p:cNvSpPr/>
          <p:nvPr/>
        </p:nvSpPr>
        <p:spPr>
          <a:xfrm>
            <a:off x="0" y="606594"/>
            <a:ext cx="7920038" cy="304271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Automatic Aggregation</a:t>
            </a:r>
          </a:p>
          <a:p>
            <a:r>
              <a:rPr lang="en-GB" sz="800" dirty="0">
                <a:hlinkClick r:id="rId3"/>
              </a:rPr>
              <a:t>https://www.kaggle.com/wrosinski/featureaggregator-end-to-end-feature-engineering</a:t>
            </a:r>
            <a:endParaRPr lang="en-GB" sz="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8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2"/>
          <p:cNvSpPr txBox="1"/>
          <p:nvPr/>
        </p:nvSpPr>
        <p:spPr>
          <a:xfrm>
            <a:off x="1547037" y="144931"/>
            <a:ext cx="4875028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Kaggle discussion</a:t>
            </a:r>
            <a:endParaRPr/>
          </a:p>
        </p:txBody>
      </p:sp>
      <p:pic>
        <p:nvPicPr>
          <p:cNvPr id="303" name="Google Shape;30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578" y="115213"/>
            <a:ext cx="560912" cy="44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7C2232E-8C47-495C-AD17-41DD606A0A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532"/>
          <a:stretch/>
        </p:blipFill>
        <p:spPr>
          <a:xfrm>
            <a:off x="10510" y="1075295"/>
            <a:ext cx="3431318" cy="4170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9FB2A37-CB92-4549-BA35-529013D8F0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0" y="1480571"/>
            <a:ext cx="3516934" cy="16689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2DD6009-6288-403A-B960-126B8220C9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2009" y="852140"/>
            <a:ext cx="3232232" cy="25418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3082F05-1CB2-4B29-BF70-D32F01033A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1857" y="0"/>
            <a:ext cx="708181" cy="58283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>
            <a:spLocks noGrp="1"/>
          </p:cNvSpPr>
          <p:nvPr>
            <p:ph type="title"/>
          </p:nvPr>
        </p:nvSpPr>
        <p:spPr>
          <a:xfrm>
            <a:off x="2101410" y="301975"/>
            <a:ext cx="3562607" cy="463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lang="en-GB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 dirty="0"/>
          </a:p>
        </p:txBody>
      </p:sp>
      <p:sp>
        <p:nvSpPr>
          <p:cNvPr id="99" name="Google Shape;99;p2"/>
          <p:cNvSpPr txBox="1"/>
          <p:nvPr/>
        </p:nvSpPr>
        <p:spPr>
          <a:xfrm>
            <a:off x="3137251" y="1127333"/>
            <a:ext cx="3869605" cy="1546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50019" marR="0" lvl="0" indent="-15001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•"/>
            </a:pPr>
            <a:r>
              <a:rPr lang="en-GB" sz="126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Hello Paris! – brief intro…</a:t>
            </a:r>
            <a:endParaRPr dirty="0"/>
          </a:p>
          <a:p>
            <a:pPr marL="150019" marR="0" lvl="0" indent="-7000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</a:pPr>
            <a:endParaRPr sz="126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0019" marR="0" lvl="0" indent="-15001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•"/>
            </a:pPr>
            <a:r>
              <a:rPr lang="en-GB" sz="126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Kaggle Experience Sharing</a:t>
            </a:r>
            <a:endParaRPr dirty="0"/>
          </a:p>
          <a:p>
            <a:pPr marL="390049" marR="0" lvl="1" indent="-15001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Char char="•"/>
            </a:pPr>
            <a:r>
              <a:rPr lang="en-GB" sz="1050" dirty="0">
                <a:solidFill>
                  <a:schemeClr val="lt1"/>
                </a:solidFill>
              </a:rPr>
              <a:t>Path to Gold/Top 1%</a:t>
            </a:r>
            <a:endParaRPr dirty="0"/>
          </a:p>
          <a:p>
            <a:pPr marL="390049" marR="0" lvl="1" indent="-15001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Char char="•"/>
            </a:pPr>
            <a:r>
              <a:rPr lang="en-GB" sz="105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Organisation &amp; Workflow</a:t>
            </a:r>
            <a:endParaRPr dirty="0"/>
          </a:p>
          <a:p>
            <a:pPr marL="390049" marR="0" lvl="1" indent="-15001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Char char="•"/>
            </a:pPr>
            <a:r>
              <a:rPr lang="en-GB" sz="105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Feature Engineering &amp; Feature Selection</a:t>
            </a:r>
            <a:endParaRPr sz="126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6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0019" marR="0" lvl="0" indent="-15001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•"/>
            </a:pPr>
            <a:r>
              <a:rPr lang="en-GB" sz="126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Conclusion/Discussion</a:t>
            </a:r>
            <a:endParaRPr dirty="0"/>
          </a:p>
        </p:txBody>
      </p:sp>
      <p:cxnSp>
        <p:nvCxnSpPr>
          <p:cNvPr id="100" name="Google Shape;100;p2"/>
          <p:cNvCxnSpPr/>
          <p:nvPr/>
        </p:nvCxnSpPr>
        <p:spPr>
          <a:xfrm rot="10800000" flipH="1">
            <a:off x="423894" y="847789"/>
            <a:ext cx="6867083" cy="24223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1" name="Google Shape;1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578" y="115213"/>
            <a:ext cx="560912" cy="445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3"/>
          <p:cNvSpPr/>
          <p:nvPr/>
        </p:nvSpPr>
        <p:spPr>
          <a:xfrm>
            <a:off x="0" y="606596"/>
            <a:ext cx="7920038" cy="304271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Feature Selection by Importance Permutation</a:t>
            </a:r>
          </a:p>
          <a:p>
            <a:r>
              <a:rPr lang="en-GB" sz="800" dirty="0">
                <a:hlinkClick r:id="rId3"/>
              </a:rPr>
              <a:t>https://www.kaggle.com/ogrellier/feature-selection-with-null-importances</a:t>
            </a:r>
            <a:endParaRPr lang="en-GB" sz="800" dirty="0"/>
          </a:p>
          <a:p>
            <a:pPr lvl="0"/>
            <a:endParaRPr lang="en-GB" sz="108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3"/>
          <p:cNvSpPr txBox="1"/>
          <p:nvPr/>
        </p:nvSpPr>
        <p:spPr>
          <a:xfrm>
            <a:off x="1547037" y="151289"/>
            <a:ext cx="4875028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Kaggle discussion</a:t>
            </a:r>
            <a:endParaRPr/>
          </a:p>
        </p:txBody>
      </p:sp>
      <p:pic>
        <p:nvPicPr>
          <p:cNvPr id="310" name="Google Shape;31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578" y="115213"/>
            <a:ext cx="560912" cy="44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046C0D7-384C-4671-B443-45EE8C9B8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07" y="1099739"/>
            <a:ext cx="4119937" cy="4974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2455592-7AFC-4687-AF61-BAAB5B15FC2B}"/>
              </a:ext>
            </a:extLst>
          </p:cNvPr>
          <p:cNvSpPr txBox="1"/>
          <p:nvPr/>
        </p:nvSpPr>
        <p:spPr>
          <a:xfrm>
            <a:off x="143838" y="1534383"/>
            <a:ext cx="411993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Corbel Light" panose="020B0303020204020204" pitchFamily="34" charset="0"/>
              </a:rPr>
              <a:t>Key Steps: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000" dirty="0">
                <a:latin typeface="Corbel Light" panose="020B0303020204020204" pitchFamily="34" charset="0"/>
              </a:rPr>
              <a:t>Build a baseline tree model – RF or GBT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000" dirty="0">
                <a:latin typeface="Corbel Light" panose="020B0303020204020204" pitchFamily="34" charset="0"/>
              </a:rPr>
              <a:t>Save feature importance </a:t>
            </a:r>
            <a:r>
              <a:rPr lang="en-GB" sz="1000" dirty="0">
                <a:latin typeface="Corbel Light" panose="020B0303020204020204" pitchFamily="34" charset="0"/>
                <a:sym typeface="Wingdings" panose="05000000000000000000" pitchFamily="2" charset="2"/>
              </a:rPr>
              <a:t>  actual importance</a:t>
            </a:r>
            <a:endParaRPr lang="en-GB" sz="1000" dirty="0">
              <a:latin typeface="Corbel Light" panose="020B0303020204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GB" sz="1000" dirty="0">
                <a:latin typeface="Corbel Light" panose="020B0303020204020204" pitchFamily="34" charset="0"/>
              </a:rPr>
              <a:t>Iterate the following </a:t>
            </a:r>
            <a:r>
              <a:rPr lang="en-GB" sz="1000" b="1" i="1" dirty="0">
                <a:latin typeface="Corbel Light" panose="020B0303020204020204" pitchFamily="34" charset="0"/>
              </a:rPr>
              <a:t>n</a:t>
            </a:r>
            <a:r>
              <a:rPr lang="en-GB" sz="1000" dirty="0">
                <a:latin typeface="Corbel Light" panose="020B0303020204020204" pitchFamily="34" charset="0"/>
              </a:rPr>
              <a:t> time (</a:t>
            </a:r>
            <a:r>
              <a:rPr lang="en-GB" sz="1000" b="1" i="1" dirty="0">
                <a:latin typeface="Corbel Light" panose="020B0303020204020204" pitchFamily="34" charset="0"/>
              </a:rPr>
              <a:t>n</a:t>
            </a:r>
            <a:r>
              <a:rPr lang="en-GB" sz="1000" dirty="0">
                <a:latin typeface="Corbel Light" panose="020B0303020204020204" pitchFamily="34" charset="0"/>
              </a:rPr>
              <a:t> = 80 in this example)</a:t>
            </a:r>
          </a:p>
          <a:p>
            <a:pPr marL="355600" lvl="3" indent="-90488" defTabSz="180975">
              <a:buFont typeface="Arial" panose="020B0604020202020204" pitchFamily="34" charset="0"/>
              <a:buChar char="•"/>
            </a:pPr>
            <a:r>
              <a:rPr lang="en-GB" sz="1000" dirty="0">
                <a:latin typeface="Corbel Light" panose="020B0303020204020204" pitchFamily="34" charset="0"/>
              </a:rPr>
              <a:t>	Random shuffle labels </a:t>
            </a:r>
          </a:p>
          <a:p>
            <a:pPr marL="355600" lvl="3" indent="-90488" defTabSz="180975">
              <a:buFont typeface="Arial" panose="020B0604020202020204" pitchFamily="34" charset="0"/>
              <a:buChar char="•"/>
            </a:pPr>
            <a:r>
              <a:rPr lang="en-GB" sz="1000" dirty="0">
                <a:latin typeface="Corbel Light" panose="020B0303020204020204" pitchFamily="34" charset="0"/>
              </a:rPr>
              <a:t>Build model with shuffled labels</a:t>
            </a:r>
          </a:p>
          <a:p>
            <a:pPr marL="355600" lvl="3" indent="-90488" defTabSz="180975">
              <a:buFont typeface="Arial" panose="020B0604020202020204" pitchFamily="34" charset="0"/>
              <a:buChar char="•"/>
            </a:pPr>
            <a:r>
              <a:rPr lang="en-GB" sz="1000" dirty="0">
                <a:latin typeface="Corbel Light" panose="020B0303020204020204" pitchFamily="34" charset="0"/>
              </a:rPr>
              <a:t>Save </a:t>
            </a:r>
            <a:r>
              <a:rPr lang="en-GB" sz="1000" b="1" i="1" dirty="0">
                <a:latin typeface="Corbel Light" panose="020B0303020204020204" pitchFamily="34" charset="0"/>
              </a:rPr>
              <a:t>n</a:t>
            </a:r>
            <a:r>
              <a:rPr lang="en-GB" sz="1000" dirty="0">
                <a:latin typeface="Corbel Light" panose="020B0303020204020204" pitchFamily="34" charset="0"/>
              </a:rPr>
              <a:t> feature importance </a:t>
            </a:r>
            <a:r>
              <a:rPr lang="en-GB" sz="1000" dirty="0">
                <a:latin typeface="Corbel Light" panose="020B0303020204020204" pitchFamily="34" charset="0"/>
                <a:sym typeface="Wingdings" panose="05000000000000000000" pitchFamily="2" charset="2"/>
              </a:rPr>
              <a:t> null hypo. importance distribution </a:t>
            </a:r>
          </a:p>
          <a:p>
            <a:pPr marL="228600" lvl="1" indent="-228600" defTabSz="180975">
              <a:buFont typeface="+mj-lt"/>
              <a:buAutoNum type="arabicPeriod" startAt="4"/>
            </a:pPr>
            <a:r>
              <a:rPr lang="en-GB" sz="1000" dirty="0">
                <a:latin typeface="Corbel Light" panose="020B0303020204020204" pitchFamily="34" charset="0"/>
              </a:rPr>
              <a:t>For each feature, compare “actual importance” against “null hypo. Importance – i.e. compare to mean &amp; max</a:t>
            </a:r>
          </a:p>
          <a:p>
            <a:pPr marL="228600" lvl="1" indent="-228600" defTabSz="180975">
              <a:buFont typeface="+mj-lt"/>
              <a:buAutoNum type="arabicPeriod" startAt="4"/>
            </a:pPr>
            <a:r>
              <a:rPr lang="en-GB" sz="1000" dirty="0">
                <a:latin typeface="Corbel Light" panose="020B0303020204020204" pitchFamily="34" charset="0"/>
              </a:rPr>
              <a:t>This create a “permutated importance” for each feature </a:t>
            </a:r>
          </a:p>
          <a:p>
            <a:pPr lvl="2"/>
            <a:endParaRPr lang="en-GB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8E80D4C-E10B-410E-AE74-330DDACC74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4041" y="2121836"/>
            <a:ext cx="2340525" cy="12300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7002ED7-DD11-4075-A68B-5C21BD7561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5162" y="722751"/>
            <a:ext cx="2438285" cy="1230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39DD0C3-600B-4F20-9D62-7B01420C1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3601" y="5946"/>
            <a:ext cx="682154" cy="59533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0"/>
          <p:cNvSpPr/>
          <p:nvPr/>
        </p:nvSpPr>
        <p:spPr>
          <a:xfrm>
            <a:off x="0" y="606596"/>
            <a:ext cx="7920038" cy="304271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Interesting techniques/tools in the last 2 years: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8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Validation technique for train/test distribution consistency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Font typeface="Calibri"/>
              <a:buChar char="-"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Adversial validation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</a:pPr>
            <a:endParaRPr lang="en-GB" sz="108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DS workflow management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Neptune, etc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</a:pPr>
            <a:endParaRPr sz="108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learning 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Font typeface="Calibri"/>
              <a:buChar char="-"/>
            </a:pPr>
            <a:r>
              <a:rPr lang="en-GB" sz="1088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Pytorch</a:t>
            </a: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Font typeface="Calibri"/>
              <a:buChar char="-"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Categorical NN Embedding (feature engineering)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Font typeface="Calibri"/>
              <a:buChar char="-"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Representation learning  (feature engineering) 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Font typeface="Calibri"/>
              <a:buChar char="-"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Transformer – “Attention is all your need” paper 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Font typeface="Calibri"/>
              <a:buChar char="-"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BERT (pretrained model)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Font typeface="Calibri"/>
              <a:buChar char="-"/>
            </a:pPr>
            <a:r>
              <a:rPr lang="en-GB" sz="1088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Lovaz</a:t>
            </a: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loss (optimisation function)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Font typeface="Calibri"/>
              <a:buChar char="-"/>
            </a:pPr>
            <a:r>
              <a:rPr lang="en-GB" sz="1088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Many more….</a:t>
            </a:r>
            <a:endParaRPr dirty="0"/>
          </a:p>
          <a:p>
            <a:pPr marL="171450" marR="0" lvl="0" indent="-10236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Font typeface="Calibri"/>
              <a:buNone/>
            </a:pPr>
            <a:endParaRPr sz="108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0236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Font typeface="Calibri"/>
              <a:buNone/>
            </a:pPr>
            <a:endParaRPr sz="108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0236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Font typeface="Calibri"/>
              <a:buNone/>
            </a:pPr>
            <a:endParaRPr sz="108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0"/>
          <p:cNvSpPr txBox="1"/>
          <p:nvPr/>
        </p:nvSpPr>
        <p:spPr>
          <a:xfrm>
            <a:off x="1547037" y="144931"/>
            <a:ext cx="4875028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Kaggle discussion</a:t>
            </a:r>
            <a:endParaRPr/>
          </a:p>
        </p:txBody>
      </p:sp>
      <p:pic>
        <p:nvPicPr>
          <p:cNvPr id="368" name="Google Shape;36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578" y="115213"/>
            <a:ext cx="560912" cy="44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C6A1D649-D808-44DD-B02D-D85E51C41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536" y="693773"/>
            <a:ext cx="3935597" cy="260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0"/>
          <p:cNvSpPr/>
          <p:nvPr/>
        </p:nvSpPr>
        <p:spPr>
          <a:xfrm>
            <a:off x="0" y="606596"/>
            <a:ext cx="7920038" cy="304271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Interesting techniques/tools in the last 2 years:</a:t>
            </a:r>
            <a:endParaRPr lang="en-GB"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8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interpretation:</a:t>
            </a:r>
          </a:p>
          <a:p>
            <a:pPr marL="171450" indent="-171450">
              <a:buFontTx/>
              <a:buChar char="-"/>
            </a:pPr>
            <a:r>
              <a:rPr lang="en-GB" sz="1088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SHAP value</a:t>
            </a:r>
          </a:p>
          <a:p>
            <a:pPr marL="285750" indent="-285750">
              <a:buFontTx/>
              <a:buChar char="-"/>
            </a:pPr>
            <a:endParaRPr lang="en-GB" sz="1088" dirty="0">
              <a:solidFill>
                <a:schemeClr val="dk1"/>
              </a:solidFill>
              <a:latin typeface="Calibri"/>
              <a:cs typeface="Calibri"/>
              <a:sym typeface="Calibri"/>
              <a:hlinkClick r:id="rId3"/>
            </a:endParaRPr>
          </a:p>
          <a:p>
            <a:pPr marL="285750" indent="-285750">
              <a:buFontTx/>
              <a:buChar char="-"/>
            </a:pPr>
            <a:endParaRPr lang="en-GB" sz="1088" dirty="0">
              <a:solidFill>
                <a:schemeClr val="dk1"/>
              </a:solidFill>
              <a:latin typeface="Calibri"/>
              <a:cs typeface="Calibri"/>
              <a:sym typeface="Calibri"/>
              <a:hlinkClick r:id="rId3"/>
            </a:endParaRPr>
          </a:p>
          <a:p>
            <a:pPr marL="285750" indent="-285750">
              <a:buFontTx/>
              <a:buChar char="-"/>
            </a:pPr>
            <a:endParaRPr lang="en-GB" sz="1088" dirty="0">
              <a:solidFill>
                <a:schemeClr val="dk1"/>
              </a:solidFill>
              <a:latin typeface="Calibri"/>
              <a:cs typeface="Calibri"/>
              <a:sym typeface="Calibri"/>
              <a:hlinkClick r:id="rId3"/>
            </a:endParaRPr>
          </a:p>
          <a:p>
            <a:pPr marL="285750" indent="-285750">
              <a:buFontTx/>
              <a:buChar char="-"/>
            </a:pPr>
            <a:endParaRPr lang="en-GB" sz="1088" dirty="0">
              <a:solidFill>
                <a:schemeClr val="dk1"/>
              </a:solidFill>
              <a:latin typeface="Calibri"/>
              <a:cs typeface="Calibri"/>
              <a:sym typeface="Calibri"/>
              <a:hlinkClick r:id="rId3"/>
            </a:endParaRPr>
          </a:p>
          <a:p>
            <a:pPr marL="285750" indent="-285750">
              <a:buFontTx/>
              <a:buChar char="-"/>
            </a:pPr>
            <a:endParaRPr lang="en-GB" sz="1088" dirty="0">
              <a:solidFill>
                <a:schemeClr val="dk1"/>
              </a:solidFill>
              <a:latin typeface="Calibri"/>
              <a:cs typeface="Calibri"/>
              <a:sym typeface="Calibri"/>
              <a:hlinkClick r:id="rId3"/>
            </a:endParaRPr>
          </a:p>
          <a:p>
            <a:pPr marL="285750" indent="-285750">
              <a:buFontTx/>
              <a:buChar char="-"/>
            </a:pPr>
            <a:endParaRPr lang="en-GB" sz="1088" dirty="0">
              <a:solidFill>
                <a:schemeClr val="dk1"/>
              </a:solidFill>
              <a:latin typeface="Calibri"/>
              <a:cs typeface="Calibri"/>
              <a:sym typeface="Calibri"/>
              <a:hlinkClick r:id="rId3"/>
            </a:endParaRPr>
          </a:p>
          <a:p>
            <a:pPr marL="285750" indent="-285750">
              <a:buFontTx/>
              <a:buChar char="-"/>
            </a:pPr>
            <a:endParaRPr lang="en-GB" sz="1088" dirty="0">
              <a:solidFill>
                <a:schemeClr val="dk1"/>
              </a:solidFill>
              <a:latin typeface="Calibri"/>
              <a:cs typeface="Calibri"/>
              <a:sym typeface="Calibri"/>
              <a:hlinkClick r:id="rId3"/>
            </a:endParaRPr>
          </a:p>
          <a:p>
            <a:endParaRPr lang="en-GB" sz="1088" dirty="0">
              <a:solidFill>
                <a:schemeClr val="dk1"/>
              </a:solidFill>
              <a:latin typeface="Calibri"/>
              <a:cs typeface="Calibri"/>
              <a:sym typeface="Calibri"/>
              <a:hlinkClick r:id="rId3"/>
            </a:endParaRPr>
          </a:p>
          <a:p>
            <a:endParaRPr lang="en-GB" sz="1088" dirty="0">
              <a:solidFill>
                <a:schemeClr val="dk1"/>
              </a:solidFill>
              <a:latin typeface="Calibri"/>
              <a:cs typeface="Calibri"/>
              <a:sym typeface="Calibri"/>
              <a:hlinkClick r:id="rId3"/>
            </a:endParaRPr>
          </a:p>
          <a:p>
            <a:r>
              <a:rPr lang="en-GB" sz="800" dirty="0">
                <a:hlinkClick r:id="rId3"/>
              </a:rPr>
              <a:t>https://www.kaggle.com/dansbecker/shap-values</a:t>
            </a:r>
            <a:endParaRPr lang="en-GB" sz="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71450" marR="0" lvl="0" indent="-10236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Font typeface="Calibri"/>
              <a:buNone/>
            </a:pPr>
            <a:endParaRPr sz="108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0236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Font typeface="Calibri"/>
              <a:buNone/>
            </a:pPr>
            <a:endParaRPr sz="108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0236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Font typeface="Calibri"/>
              <a:buNone/>
            </a:pPr>
            <a:endParaRPr sz="108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0"/>
          <p:cNvSpPr txBox="1"/>
          <p:nvPr/>
        </p:nvSpPr>
        <p:spPr>
          <a:xfrm>
            <a:off x="1547037" y="144931"/>
            <a:ext cx="4875028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Kaggle discussion</a:t>
            </a:r>
            <a:endParaRPr/>
          </a:p>
        </p:txBody>
      </p:sp>
      <p:pic>
        <p:nvPicPr>
          <p:cNvPr id="368" name="Google Shape;368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578" y="115213"/>
            <a:ext cx="560912" cy="44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C8B03C4-1EB3-47CF-B532-EA415E4EC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94" y="1527052"/>
            <a:ext cx="5994971" cy="7312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71BB472-DEEE-4223-91EE-402F0694AF7B}"/>
              </a:ext>
            </a:extLst>
          </p:cNvPr>
          <p:cNvSpPr txBox="1"/>
          <p:nvPr/>
        </p:nvSpPr>
        <p:spPr>
          <a:xfrm>
            <a:off x="2738056" y="2355869"/>
            <a:ext cx="24929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Probability of having </a:t>
            </a:r>
            <a:r>
              <a:rPr lang="en-GB" sz="900" i="1" dirty="0"/>
              <a:t>Man of the Match</a:t>
            </a:r>
            <a:r>
              <a:rPr lang="en-GB" sz="900" dirty="0"/>
              <a:t> award</a:t>
            </a:r>
          </a:p>
        </p:txBody>
      </p:sp>
    </p:spTree>
    <p:extLst>
      <p:ext uri="{BB962C8B-B14F-4D97-AF65-F5344CB8AC3E}">
        <p14:creationId xmlns:p14="http://schemas.microsoft.com/office/powerpoint/2010/main" val="3656557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2"/>
          <p:cNvSpPr/>
          <p:nvPr/>
        </p:nvSpPr>
        <p:spPr>
          <a:xfrm>
            <a:off x="0" y="606596"/>
            <a:ext cx="7920038" cy="304271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Kaggle HW requirements: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Font typeface="Calibri"/>
              <a:buChar char="-"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Just to learn – Kaggle kernel/notebooks (4 CPUs, 16GB RAM, V100 GPU)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Font typeface="Calibri"/>
              <a:buChar char="-"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Going for gold </a:t>
            </a:r>
            <a:endParaRPr dirty="0"/>
          </a:p>
          <a:p>
            <a:pPr marL="447892" marR="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Font typeface="Calibri"/>
              <a:buChar char="-"/>
            </a:pPr>
            <a:r>
              <a:rPr lang="en-GB" sz="1088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Tabular data – CPU/RAM intensive (CPU 8 - 32 cores, RAM &gt;32 GB )</a:t>
            </a:r>
            <a:endParaRPr dirty="0"/>
          </a:p>
          <a:p>
            <a:pPr marL="447892" marR="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Font typeface="Calibri"/>
              <a:buChar char="-"/>
            </a:pPr>
            <a:r>
              <a:rPr lang="en-GB" sz="1088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NLP – CPU/RAM/GPU (CPU 8 – 32 cores, RAM 64-128 GB, anything  &gt; Nvidia 1080ti)</a:t>
            </a:r>
            <a:endParaRPr dirty="0"/>
          </a:p>
          <a:p>
            <a:pPr marL="447892" marR="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Font typeface="Calibri"/>
              <a:buChar char="-"/>
            </a:pPr>
            <a:r>
              <a:rPr lang="en-GB" sz="1088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Images – GPU (CPU 4, RAM 32GB, Nvidia RTX 2018ti, RTX Titan &lt;----&gt;  DGX-1 )</a:t>
            </a:r>
            <a:endParaRPr dirty="0"/>
          </a:p>
        </p:txBody>
      </p:sp>
      <p:sp>
        <p:nvSpPr>
          <p:cNvPr id="381" name="Google Shape;381;p32"/>
          <p:cNvSpPr txBox="1"/>
          <p:nvPr/>
        </p:nvSpPr>
        <p:spPr>
          <a:xfrm>
            <a:off x="1547037" y="144931"/>
            <a:ext cx="4875028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Kaggle discussion</a:t>
            </a:r>
            <a:endParaRPr/>
          </a:p>
        </p:txBody>
      </p:sp>
      <p:pic>
        <p:nvPicPr>
          <p:cNvPr id="382" name="Google Shape;38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578" y="115213"/>
            <a:ext cx="560912" cy="445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6"/>
          <p:cNvSpPr/>
          <p:nvPr/>
        </p:nvSpPr>
        <p:spPr>
          <a:xfrm>
            <a:off x="0" y="606596"/>
            <a:ext cx="7920038" cy="304271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8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much time?!</a:t>
            </a:r>
            <a:endParaRPr/>
          </a:p>
        </p:txBody>
      </p:sp>
      <p:sp>
        <p:nvSpPr>
          <p:cNvPr id="330" name="Google Shape;330;p26"/>
          <p:cNvSpPr txBox="1"/>
          <p:nvPr/>
        </p:nvSpPr>
        <p:spPr>
          <a:xfrm>
            <a:off x="1547037" y="144931"/>
            <a:ext cx="4875028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Kaggle discussion</a:t>
            </a:r>
            <a:endParaRPr/>
          </a:p>
        </p:txBody>
      </p:sp>
      <p:pic>
        <p:nvPicPr>
          <p:cNvPr id="331" name="Google Shape;33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578" y="115213"/>
            <a:ext cx="560912" cy="44521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2" name="Google Shape;332;p26"/>
          <p:cNvGraphicFramePr/>
          <p:nvPr/>
        </p:nvGraphicFramePr>
        <p:xfrm>
          <a:off x="99668" y="899051"/>
          <a:ext cx="2623650" cy="2103615"/>
        </p:xfrm>
        <a:graphic>
          <a:graphicData uri="http://schemas.openxmlformats.org/drawingml/2006/table">
            <a:tbl>
              <a:tblPr>
                <a:noFill/>
                <a:tableStyleId>{73A995C2-265C-4A07-960E-34160E1E5E7B}</a:tableStyleId>
              </a:tblPr>
              <a:tblGrid>
                <a:gridCol w="1056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168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2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51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427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82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b="1" u="none" strike="noStrike" cap="none">
                          <a:solidFill>
                            <a:srgbClr val="000000"/>
                          </a:solidFill>
                        </a:rPr>
                        <a:t>Kaggle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b="1" u="none" strike="noStrike" cap="none">
                          <a:solidFill>
                            <a:srgbClr val="000000"/>
                          </a:solidFill>
                        </a:rPr>
                        <a:t>Hrs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b="1" u="none" strike="noStrike" cap="none">
                          <a:solidFill>
                            <a:srgbClr val="000000"/>
                          </a:solidFill>
                        </a:rPr>
                        <a:t>Ranking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b="1" u="none" strike="noStrike" cap="none">
                          <a:solidFill>
                            <a:srgbClr val="000000"/>
                          </a:solidFill>
                        </a:rPr>
                        <a:t>Ranking%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b="1" u="none" strike="noStrike" cap="none">
                          <a:solidFill>
                            <a:srgbClr val="000000"/>
                          </a:solidFill>
                        </a:rPr>
                        <a:t>Year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Avito2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213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11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1.00%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2018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/>
                        <a:t>HomeCredit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/>
                        <a:t>110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12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1.00%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2018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1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Quora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239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12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1.00%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2017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2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Santander Cust. Transaction Prediction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89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15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1.00%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2019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1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Mecari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196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22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1.00%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2018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91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/>
                        <a:t>Elo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/>
                        <a:t>312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/>
                        <a:t>24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1%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2019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91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Toxic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97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28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1.00%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2018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2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Santander Prod. Recommendation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169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38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3.00%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2016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91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/>
                        <a:t>Talking Data 2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/>
                        <a:t>110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/>
                        <a:t>50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2.00%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2018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91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/>
                        <a:t>Instacart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/>
                        <a:t>58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/>
                        <a:t>79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4.00%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2017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91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How Much Did It Rain II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136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88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15.00%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2015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91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Telstra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225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92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10.00%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2016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91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Bimbo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192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150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8.00%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2016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91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Talking Data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16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746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45.00%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2016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91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Expedia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40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1006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51.00%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2016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91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Porto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110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1236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24.00%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2017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82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Santander Cust. Satisfaction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183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1262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25.00%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2016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91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Mercedes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66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1670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44.00%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 u="none" strike="noStrike" cap="none">
                          <a:solidFill>
                            <a:srgbClr val="000000"/>
                          </a:solidFill>
                        </a:rPr>
                        <a:t>2017</a:t>
                      </a:r>
                      <a:endParaRPr/>
                    </a:p>
                  </a:txBody>
                  <a:tcPr marL="14450" marR="1445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</a:tbl>
          </a:graphicData>
        </a:graphic>
      </p:graphicFrame>
      <p:sp>
        <p:nvSpPr>
          <p:cNvPr id="333" name="Google Shape;333;p26"/>
          <p:cNvSpPr txBox="1"/>
          <p:nvPr/>
        </p:nvSpPr>
        <p:spPr>
          <a:xfrm>
            <a:off x="0" y="3065892"/>
            <a:ext cx="1061509" cy="259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8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Total 2562 hrs.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7"/>
          <p:cNvSpPr/>
          <p:nvPr/>
        </p:nvSpPr>
        <p:spPr>
          <a:xfrm>
            <a:off x="0" y="606596"/>
            <a:ext cx="7920038" cy="304271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8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Walking with the giants:</a:t>
            </a:r>
            <a:endParaRPr/>
          </a:p>
        </p:txBody>
      </p:sp>
      <p:sp>
        <p:nvSpPr>
          <p:cNvPr id="339" name="Google Shape;339;p27"/>
          <p:cNvSpPr txBox="1"/>
          <p:nvPr/>
        </p:nvSpPr>
        <p:spPr>
          <a:xfrm>
            <a:off x="1547037" y="144931"/>
            <a:ext cx="4875028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Kaggle discussion</a:t>
            </a:r>
            <a:endParaRPr/>
          </a:p>
        </p:txBody>
      </p:sp>
      <p:pic>
        <p:nvPicPr>
          <p:cNvPr id="340" name="Google Shape;34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578" y="115213"/>
            <a:ext cx="560912" cy="44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571" y="886530"/>
            <a:ext cx="2279763" cy="1689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7" descr="Image result for geoff hint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8731" y="886530"/>
            <a:ext cx="435897" cy="45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68631" y="706422"/>
            <a:ext cx="893122" cy="186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415" y="715452"/>
            <a:ext cx="974877" cy="186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18207" y="746062"/>
            <a:ext cx="1008933" cy="1780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Image result for keras">
            <a:extLst>
              <a:ext uri="{FF2B5EF4-FFF2-40B4-BE49-F238E27FC236}">
                <a16:creationId xmlns:a16="http://schemas.microsoft.com/office/drawing/2014/main" xmlns="" id="{118F8911-8CB8-4624-8247-79790614C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088" y="2580990"/>
            <a:ext cx="969665" cy="28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xgboost">
            <a:extLst>
              <a:ext uri="{FF2B5EF4-FFF2-40B4-BE49-F238E27FC236}">
                <a16:creationId xmlns:a16="http://schemas.microsoft.com/office/drawing/2014/main" xmlns="" id="{9C9766C9-0DD8-4F85-AC41-5457915E3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288" y="2580990"/>
            <a:ext cx="833604" cy="32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Image result for factorization machine">
            <a:extLst>
              <a:ext uri="{FF2B5EF4-FFF2-40B4-BE49-F238E27FC236}">
                <a16:creationId xmlns:a16="http://schemas.microsoft.com/office/drawing/2014/main" xmlns="" id="{7B1BC7B7-1E70-41E0-ABAB-B2531B4BD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460" y="2572699"/>
            <a:ext cx="1150761" cy="52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B6655FC-29C3-4C56-A027-EC4D1D60A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963" y="435892"/>
            <a:ext cx="2438400" cy="2438400"/>
          </a:xfrm>
          <a:prstGeom prst="rect">
            <a:avLst/>
          </a:prstGeom>
        </p:spPr>
      </p:pic>
      <p:sp>
        <p:nvSpPr>
          <p:cNvPr id="6" name="Google Shape;98;p2">
            <a:extLst>
              <a:ext uri="{FF2B5EF4-FFF2-40B4-BE49-F238E27FC236}">
                <a16:creationId xmlns:a16="http://schemas.microsoft.com/office/drawing/2014/main" xmlns="" id="{2F1768DF-CE6E-41CA-AAD0-2DCA982C91C5}"/>
              </a:ext>
            </a:extLst>
          </p:cNvPr>
          <p:cNvSpPr txBox="1">
            <a:spLocks/>
          </p:cNvSpPr>
          <p:nvPr/>
        </p:nvSpPr>
        <p:spPr>
          <a:xfrm>
            <a:off x="1941922" y="57426"/>
            <a:ext cx="3562607" cy="463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Clr>
                <a:schemeClr val="lt1"/>
              </a:buClr>
              <a:buSzPts val="2300"/>
            </a:pPr>
            <a:r>
              <a:rPr lang="en-US" altLang="zh-CN" b="1" dirty="0">
                <a:solidFill>
                  <a:schemeClr val="lt1"/>
                </a:solidFill>
              </a:rPr>
              <a:t>Feedback</a:t>
            </a:r>
            <a:endParaRPr lang="en-GB" dirty="0"/>
          </a:p>
        </p:txBody>
      </p:sp>
      <p:sp>
        <p:nvSpPr>
          <p:cNvPr id="7" name="Google Shape;98;p2">
            <a:extLst>
              <a:ext uri="{FF2B5EF4-FFF2-40B4-BE49-F238E27FC236}">
                <a16:creationId xmlns:a16="http://schemas.microsoft.com/office/drawing/2014/main" xmlns="" id="{7305D5A4-20C1-4C9B-A568-9D5B02CD1FB4}"/>
              </a:ext>
            </a:extLst>
          </p:cNvPr>
          <p:cNvSpPr txBox="1">
            <a:spLocks/>
          </p:cNvSpPr>
          <p:nvPr/>
        </p:nvSpPr>
        <p:spPr>
          <a:xfrm>
            <a:off x="1748764" y="2932795"/>
            <a:ext cx="4843421" cy="463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lt1"/>
              </a:buClr>
              <a:buSzPts val="2300"/>
            </a:pPr>
            <a:r>
              <a:rPr lang="en-US" altLang="zh-CN" b="1" dirty="0">
                <a:solidFill>
                  <a:schemeClr val="lt1"/>
                </a:solidFill>
              </a:rPr>
              <a:t>https://docs.google.com/forms/d/e/1FAIpQLSdtjst3B-owxCFNYRUWgIgVBHGamVtirPw6otP6i5f8n6qVbA/viewform?usp=sf_link</a:t>
            </a:r>
          </a:p>
          <a:p>
            <a:pPr>
              <a:lnSpc>
                <a:spcPct val="90000"/>
              </a:lnSpc>
              <a:buClr>
                <a:schemeClr val="lt1"/>
              </a:buClr>
              <a:buSzPts val="2300"/>
            </a:pPr>
            <a:endParaRPr lang="en-US" altLang="zh-CN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928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B6655FC-29C3-4C56-A027-EC4D1D60A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963" y="435892"/>
            <a:ext cx="2438400" cy="2438400"/>
          </a:xfrm>
          <a:prstGeom prst="rect">
            <a:avLst/>
          </a:prstGeom>
        </p:spPr>
      </p:pic>
      <p:sp>
        <p:nvSpPr>
          <p:cNvPr id="6" name="Google Shape;98;p2">
            <a:extLst>
              <a:ext uri="{FF2B5EF4-FFF2-40B4-BE49-F238E27FC236}">
                <a16:creationId xmlns:a16="http://schemas.microsoft.com/office/drawing/2014/main" xmlns="" id="{2F1768DF-CE6E-41CA-AAD0-2DCA982C91C5}"/>
              </a:ext>
            </a:extLst>
          </p:cNvPr>
          <p:cNvSpPr txBox="1">
            <a:spLocks/>
          </p:cNvSpPr>
          <p:nvPr/>
        </p:nvSpPr>
        <p:spPr>
          <a:xfrm>
            <a:off x="1941922" y="57426"/>
            <a:ext cx="3562607" cy="463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Clr>
                <a:schemeClr val="lt1"/>
              </a:buClr>
              <a:buSzPts val="2300"/>
            </a:pPr>
            <a:r>
              <a:rPr lang="en-US" altLang="zh-CN" b="1" dirty="0">
                <a:solidFill>
                  <a:schemeClr val="lt1"/>
                </a:solidFill>
              </a:rPr>
              <a:t>Feedback</a:t>
            </a:r>
            <a:endParaRPr lang="en-GB" dirty="0"/>
          </a:p>
        </p:txBody>
      </p:sp>
      <p:sp>
        <p:nvSpPr>
          <p:cNvPr id="7" name="Google Shape;98;p2">
            <a:extLst>
              <a:ext uri="{FF2B5EF4-FFF2-40B4-BE49-F238E27FC236}">
                <a16:creationId xmlns:a16="http://schemas.microsoft.com/office/drawing/2014/main" xmlns="" id="{7305D5A4-20C1-4C9B-A568-9D5B02CD1FB4}"/>
              </a:ext>
            </a:extLst>
          </p:cNvPr>
          <p:cNvSpPr txBox="1">
            <a:spLocks/>
          </p:cNvSpPr>
          <p:nvPr/>
        </p:nvSpPr>
        <p:spPr>
          <a:xfrm>
            <a:off x="1748764" y="2932795"/>
            <a:ext cx="4843421" cy="463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lt1"/>
              </a:buClr>
              <a:buSzPts val="2300"/>
            </a:pPr>
            <a:r>
              <a:rPr lang="en-US" altLang="zh-CN" b="1" dirty="0">
                <a:solidFill>
                  <a:schemeClr val="lt1"/>
                </a:solidFill>
              </a:rPr>
              <a:t>https://docs.google.com/forms/d/e/1FAIpQLSdtjst3B-owxCFNYRUWgIgVBHGamVtirPw6otP6i5f8n6qVbA/viewform?usp=sf_link</a:t>
            </a:r>
          </a:p>
          <a:p>
            <a:pPr>
              <a:lnSpc>
                <a:spcPct val="90000"/>
              </a:lnSpc>
              <a:buClr>
                <a:schemeClr val="lt1"/>
              </a:buClr>
              <a:buSzPts val="2300"/>
            </a:pPr>
            <a:endParaRPr lang="en-US" altLang="zh-CN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017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/>
          <p:nvPr/>
        </p:nvSpPr>
        <p:spPr>
          <a:xfrm>
            <a:off x="0" y="606596"/>
            <a:ext cx="7920038" cy="304271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8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547037" y="144931"/>
            <a:ext cx="48750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 Introduction  </a:t>
            </a:r>
            <a:endParaRPr sz="2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578" y="115213"/>
            <a:ext cx="560912" cy="44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6375" y="652762"/>
            <a:ext cx="6156385" cy="2918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"/>
          <p:cNvSpPr/>
          <p:nvPr/>
        </p:nvSpPr>
        <p:spPr>
          <a:xfrm>
            <a:off x="-868" y="606596"/>
            <a:ext cx="7920038" cy="304271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8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 much to learn, too little time</a:t>
            </a:r>
            <a:endParaRPr/>
          </a:p>
        </p:txBody>
      </p:sp>
      <p:sp>
        <p:nvSpPr>
          <p:cNvPr id="242" name="Google Shape;242;p15"/>
          <p:cNvSpPr txBox="1"/>
          <p:nvPr/>
        </p:nvSpPr>
        <p:spPr>
          <a:xfrm>
            <a:off x="1547037" y="144931"/>
            <a:ext cx="4875028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Kaggle Discussion</a:t>
            </a:r>
            <a:endParaRPr/>
          </a:p>
        </p:txBody>
      </p:sp>
      <p:pic>
        <p:nvPicPr>
          <p:cNvPr id="243" name="Google Shape;24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578" y="115213"/>
            <a:ext cx="560912" cy="44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7457" y="1012238"/>
            <a:ext cx="3216464" cy="2341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97079" y="970160"/>
            <a:ext cx="3034961" cy="2142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/>
          <p:nvPr/>
        </p:nvSpPr>
        <p:spPr>
          <a:xfrm>
            <a:off x="0" y="606596"/>
            <a:ext cx="7920038" cy="304271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Kaggle: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Google platform for DS competitions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Sponsored by top organisations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100k+ competitors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sz="108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33"/>
          <p:cNvSpPr txBox="1"/>
          <p:nvPr/>
        </p:nvSpPr>
        <p:spPr>
          <a:xfrm>
            <a:off x="1547037" y="144931"/>
            <a:ext cx="4875028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Kaggle discussion</a:t>
            </a:r>
            <a:endParaRPr/>
          </a:p>
        </p:txBody>
      </p:sp>
      <p:pic>
        <p:nvPicPr>
          <p:cNvPr id="389" name="Google Shape;38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578" y="115213"/>
            <a:ext cx="560912" cy="44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05262BD-3B64-4F2B-BB08-C5F883484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817" y="1310693"/>
            <a:ext cx="5413221" cy="228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98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9"/>
          <p:cNvSpPr/>
          <p:nvPr/>
        </p:nvSpPr>
        <p:spPr>
          <a:xfrm>
            <a:off x="0" y="606596"/>
            <a:ext cx="7920038" cy="304271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88" dirty="0">
                <a:solidFill>
                  <a:schemeClr val="dk1"/>
                </a:solidFill>
                <a:latin typeface="Calibri"/>
                <a:ea typeface="Microsoft YaHei UI" panose="020B0503020204020204" pitchFamily="34" charset="-122"/>
                <a:cs typeface="Calibri"/>
                <a:sym typeface="Calibri"/>
              </a:rPr>
              <a:t>Kaggle as a learning source</a:t>
            </a:r>
          </a:p>
          <a:p>
            <a:r>
              <a:rPr lang="en-GB" sz="800" dirty="0">
                <a:hlinkClick r:id="rId3"/>
              </a:rPr>
              <a:t>https://www.kaggle.com/learn/overview</a:t>
            </a:r>
            <a:endParaRPr lang="en-GB" sz="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88" dirty="0">
              <a:solidFill>
                <a:schemeClr val="dk1"/>
              </a:solidFill>
              <a:latin typeface="Calibri"/>
              <a:ea typeface="Microsoft YaHei UI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281" name="Google Shape;281;p19"/>
          <p:cNvSpPr txBox="1"/>
          <p:nvPr/>
        </p:nvSpPr>
        <p:spPr>
          <a:xfrm>
            <a:off x="1547037" y="144931"/>
            <a:ext cx="4875028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Kaggle discussion</a:t>
            </a:r>
            <a:endParaRPr/>
          </a:p>
        </p:txBody>
      </p:sp>
      <p:pic>
        <p:nvPicPr>
          <p:cNvPr id="282" name="Google Shape;282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578" y="115213"/>
            <a:ext cx="560912" cy="44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E9D54B8-33EE-4EE4-8BB7-CB0C1FC60B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" y="1025136"/>
            <a:ext cx="3630597" cy="20270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058F6B3-6A6C-4C5C-88D3-D863E6419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5734" y="1025136"/>
            <a:ext cx="3584840" cy="2027083"/>
          </a:xfrm>
          <a:prstGeom prst="rect">
            <a:avLst/>
          </a:prstGeom>
        </p:spPr>
      </p:pic>
      <p:pic>
        <p:nvPicPr>
          <p:cNvPr id="1028" name="Picture 4" descr="Image result for æè¿è½å­¦">
            <a:extLst>
              <a:ext uri="{FF2B5EF4-FFF2-40B4-BE49-F238E27FC236}">
                <a16:creationId xmlns:a16="http://schemas.microsoft.com/office/drawing/2014/main" xmlns="" id="{C68AE4A1-9087-4D09-9F1E-340DCE5845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7"/>
          <a:stretch/>
        </p:blipFill>
        <p:spPr bwMode="auto">
          <a:xfrm>
            <a:off x="6894049" y="2715190"/>
            <a:ext cx="1020852" cy="92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192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1"/>
          <p:cNvSpPr/>
          <p:nvPr/>
        </p:nvSpPr>
        <p:spPr>
          <a:xfrm>
            <a:off x="0" y="606596"/>
            <a:ext cx="7920038" cy="304271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 1%  </a:t>
            </a:r>
            <a:r>
              <a:rPr lang="zh-CN" altLang="en-US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养成</a:t>
            </a:r>
            <a:endParaRPr sz="108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1"/>
          <p:cNvSpPr txBox="1"/>
          <p:nvPr/>
        </p:nvSpPr>
        <p:spPr>
          <a:xfrm>
            <a:off x="1547037" y="144931"/>
            <a:ext cx="4875028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Kaggle discussion</a:t>
            </a:r>
            <a:endParaRPr/>
          </a:p>
        </p:txBody>
      </p:sp>
      <p:pic>
        <p:nvPicPr>
          <p:cNvPr id="296" name="Google Shape;29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578" y="115213"/>
            <a:ext cx="560912" cy="44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DDE0F69-4B99-456C-A0F7-C2C45DEF7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925" y="785050"/>
            <a:ext cx="477820" cy="4675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6495C4D-D2DC-4C5E-9C58-E389FF5D3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7925" y="1961042"/>
            <a:ext cx="502775" cy="4295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0A5F95B-96F6-4D34-AAD3-0A1B15CA63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1068" y="1296073"/>
            <a:ext cx="624083" cy="5953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D11886C0-F982-4A94-9E6A-A244C91B50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4608" y="2434552"/>
            <a:ext cx="624967" cy="5748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EDEF2EC1-F51C-404A-BF66-BAB83F956B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9200" y="3040213"/>
            <a:ext cx="525951" cy="5122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3BB931C4-3E98-4635-85E6-194CC99B566D}"/>
              </a:ext>
            </a:extLst>
          </p:cNvPr>
          <p:cNvGrpSpPr/>
          <p:nvPr/>
        </p:nvGrpSpPr>
        <p:grpSpPr>
          <a:xfrm>
            <a:off x="26562" y="789270"/>
            <a:ext cx="6395503" cy="556645"/>
            <a:chOff x="26562" y="789270"/>
            <a:chExt cx="6395503" cy="55664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xmlns="" id="{A43A15E7-23AA-4319-82EA-177E40158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562" y="878334"/>
              <a:ext cx="3840844" cy="46758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40410268-BC5E-404C-B6DC-C80BD8845B2C}"/>
                </a:ext>
              </a:extLst>
            </p:cNvPr>
            <p:cNvSpPr txBox="1"/>
            <p:nvPr/>
          </p:nvSpPr>
          <p:spPr>
            <a:xfrm>
              <a:off x="5519254" y="898882"/>
              <a:ext cx="90281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/>
                <a:t>随便玩玩</a:t>
              </a:r>
              <a:endParaRPr lang="en-GB" sz="1000" dirty="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D91EB028-14C2-4D51-9EAD-790EC74C0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01244" y="789270"/>
              <a:ext cx="477820" cy="46758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2FF74D12-7A6D-4F4E-87EE-0B366526544E}"/>
              </a:ext>
            </a:extLst>
          </p:cNvPr>
          <p:cNvGrpSpPr/>
          <p:nvPr/>
        </p:nvGrpSpPr>
        <p:grpSpPr>
          <a:xfrm>
            <a:off x="47111" y="1965262"/>
            <a:ext cx="7247541" cy="551933"/>
            <a:chOff x="47111" y="1965262"/>
            <a:chExt cx="7247541" cy="55193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3CDA1968-B70A-4E71-8F25-A97E7D99E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7111" y="2024165"/>
              <a:ext cx="3774876" cy="49303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2C134F19-2A3B-4D5D-B894-A186FF110352}"/>
                </a:ext>
              </a:extLst>
            </p:cNvPr>
            <p:cNvSpPr txBox="1"/>
            <p:nvPr/>
          </p:nvSpPr>
          <p:spPr>
            <a:xfrm>
              <a:off x="5528809" y="2043938"/>
              <a:ext cx="17658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/>
                <a:t>时间， 套路， 合理组队</a:t>
              </a:r>
              <a:endParaRPr lang="en-GB" sz="1000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xmlns="" id="{F6ED0009-D776-4559-BB4F-4BBC19C72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88767" y="1965262"/>
              <a:ext cx="502775" cy="429523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D27F2DDB-E7D5-4F66-8D07-688DE392668E}"/>
              </a:ext>
            </a:extLst>
          </p:cNvPr>
          <p:cNvGrpSpPr/>
          <p:nvPr/>
        </p:nvGrpSpPr>
        <p:grpSpPr>
          <a:xfrm>
            <a:off x="26562" y="1300293"/>
            <a:ext cx="7006099" cy="595343"/>
            <a:chOff x="26562" y="1300293"/>
            <a:chExt cx="7006099" cy="5953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6B5D3A90-9CD7-4B5F-97A9-8E5C7806A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562" y="1478663"/>
              <a:ext cx="3726040" cy="41275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2AB973C9-EA80-425A-BA4A-76486F26250C}"/>
                </a:ext>
              </a:extLst>
            </p:cNvPr>
            <p:cNvSpPr txBox="1"/>
            <p:nvPr/>
          </p:nvSpPr>
          <p:spPr>
            <a:xfrm>
              <a:off x="5519253" y="1437389"/>
              <a:ext cx="15134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/>
                <a:t>时间 （</a:t>
              </a:r>
              <a:r>
                <a:rPr lang="en-US" altLang="zh-CN" sz="1000" dirty="0"/>
                <a:t>20</a:t>
              </a:r>
              <a:r>
                <a:rPr lang="en-GB" altLang="zh-CN" sz="1000" dirty="0"/>
                <a:t>h+ per week)</a:t>
              </a:r>
              <a:endParaRPr lang="en-GB" sz="1000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xmlns="" id="{EE6DEB00-B2D0-489F-B1AB-5BEA64D9F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28113" y="1300293"/>
              <a:ext cx="624083" cy="595343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864F612B-412E-42CB-A936-A9D44822498B}"/>
              </a:ext>
            </a:extLst>
          </p:cNvPr>
          <p:cNvGrpSpPr/>
          <p:nvPr/>
        </p:nvGrpSpPr>
        <p:grpSpPr>
          <a:xfrm>
            <a:off x="26562" y="2438772"/>
            <a:ext cx="7499258" cy="574815"/>
            <a:chOff x="26562" y="2438772"/>
            <a:chExt cx="7499258" cy="5748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1A101D57-8FA9-4C98-B9BD-2DE04F8E0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6562" y="2624305"/>
              <a:ext cx="3726040" cy="38506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877C5C1B-07D3-41E4-A27E-A98E64353570}"/>
                </a:ext>
              </a:extLst>
            </p:cNvPr>
            <p:cNvSpPr txBox="1"/>
            <p:nvPr/>
          </p:nvSpPr>
          <p:spPr>
            <a:xfrm>
              <a:off x="5523672" y="2670803"/>
              <a:ext cx="20021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/>
                <a:t>时间， 套路</a:t>
              </a:r>
              <a:r>
                <a:rPr lang="en-US" altLang="zh-CN" sz="1000" dirty="0"/>
                <a:t>+</a:t>
              </a:r>
              <a:r>
                <a:rPr lang="zh-CN" altLang="en-US" sz="1000" dirty="0"/>
                <a:t>， 脑洞</a:t>
              </a:r>
              <a:endParaRPr lang="en-GB" sz="1000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xmlns="" id="{2EBD9531-3CC7-4C01-8CAC-8669090D0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27671" y="2438772"/>
              <a:ext cx="624967" cy="574815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F42E5756-0ADA-445F-8B46-A24C88B99737}"/>
              </a:ext>
            </a:extLst>
          </p:cNvPr>
          <p:cNvGrpSpPr/>
          <p:nvPr/>
        </p:nvGrpSpPr>
        <p:grpSpPr>
          <a:xfrm>
            <a:off x="46233" y="3044433"/>
            <a:ext cx="7780980" cy="512290"/>
            <a:chOff x="46233" y="3044433"/>
            <a:chExt cx="7780980" cy="5122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8E66A816-B8C7-48FE-A9DA-AA5A81F09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233" y="3179139"/>
              <a:ext cx="3918923" cy="37758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8628516D-4120-4632-B482-6FEB1388753A}"/>
                </a:ext>
              </a:extLst>
            </p:cNvPr>
            <p:cNvSpPr txBox="1"/>
            <p:nvPr/>
          </p:nvSpPr>
          <p:spPr>
            <a:xfrm>
              <a:off x="5539083" y="3191084"/>
              <a:ext cx="20795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/>
                <a:t>时间， 套路</a:t>
              </a:r>
              <a:r>
                <a:rPr lang="en-US" altLang="zh-CN" sz="1000" dirty="0"/>
                <a:t>++</a:t>
              </a:r>
              <a:r>
                <a:rPr lang="zh-CN" altLang="en-US" sz="1000" dirty="0"/>
                <a:t>， 脑洞</a:t>
              </a:r>
              <a:r>
                <a:rPr lang="en-GB" altLang="zh-CN" sz="1000" dirty="0"/>
                <a:t>+</a:t>
              </a:r>
              <a:r>
                <a:rPr lang="zh-CN" altLang="en-US" sz="1000" dirty="0"/>
                <a:t>， 抱大腿</a:t>
              </a:r>
              <a:endParaRPr lang="en-GB" sz="1000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xmlns="" id="{69AF6A91-7595-4CC7-A193-2A30002AB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77179" y="3044433"/>
              <a:ext cx="525951" cy="512290"/>
            </a:xfrm>
            <a:prstGeom prst="rect">
              <a:avLst/>
            </a:prstGeom>
          </p:spPr>
        </p:pic>
        <p:pic>
          <p:nvPicPr>
            <p:cNvPr id="2052" name="Picture 4" descr="Related image">
              <a:extLst>
                <a:ext uri="{FF2B5EF4-FFF2-40B4-BE49-F238E27FC236}">
                  <a16:creationId xmlns:a16="http://schemas.microsoft.com/office/drawing/2014/main" xmlns="" id="{73EA9049-7A98-46FF-96B5-1CC677B918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5820" y="3163497"/>
              <a:ext cx="301393" cy="301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7122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"/>
          <p:cNvSpPr/>
          <p:nvPr/>
        </p:nvSpPr>
        <p:spPr>
          <a:xfrm>
            <a:off x="0" y="606596"/>
            <a:ext cx="7920038" cy="304271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2" name="Google Shape;252;p16"/>
          <p:cNvSpPr txBox="1"/>
          <p:nvPr/>
        </p:nvSpPr>
        <p:spPr>
          <a:xfrm>
            <a:off x="1547037" y="144931"/>
            <a:ext cx="4875028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Kaggle discussion</a:t>
            </a:r>
            <a:endParaRPr/>
          </a:p>
        </p:txBody>
      </p:sp>
      <p:pic>
        <p:nvPicPr>
          <p:cNvPr id="253" name="Google Shape;25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578" y="115213"/>
            <a:ext cx="560912" cy="445217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6"/>
          <p:cNvSpPr txBox="1"/>
          <p:nvPr/>
        </p:nvSpPr>
        <p:spPr>
          <a:xfrm>
            <a:off x="6041031" y="3312548"/>
            <a:ext cx="1061509" cy="259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8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Total 1426 hrs.</a:t>
            </a:r>
            <a:endParaRPr dirty="0"/>
          </a:p>
        </p:txBody>
      </p:sp>
      <p:pic>
        <p:nvPicPr>
          <p:cNvPr id="255" name="Google Shape;25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7498" y="696341"/>
            <a:ext cx="3379495" cy="2936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40566" y="620811"/>
            <a:ext cx="2633228" cy="2614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Image result for jean francois puget">
            <a:extLst>
              <a:ext uri="{FF2B5EF4-FFF2-40B4-BE49-F238E27FC236}">
                <a16:creationId xmlns:a16="http://schemas.microsoft.com/office/drawing/2014/main" xmlns="" id="{1DD0C7B7-C342-4D63-96EC-EAE81AE82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06" y="696341"/>
            <a:ext cx="519276" cy="51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xmlns="" id="{559EB7B6-388F-4BDF-B7DC-A5E36B569CE2}"/>
              </a:ext>
            </a:extLst>
          </p:cNvPr>
          <p:cNvSpPr/>
          <p:nvPr/>
        </p:nvSpPr>
        <p:spPr>
          <a:xfrm>
            <a:off x="1262516" y="679677"/>
            <a:ext cx="1799184" cy="337465"/>
          </a:xfrm>
          <a:prstGeom prst="wedgeRoundRectCallout">
            <a:avLst>
              <a:gd name="adj1" fmla="val -78551"/>
              <a:gd name="adj2" fmla="val -30421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Kaggle is a legal drug </a:t>
            </a:r>
            <a:endParaRPr lang="en-GB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1672</TotalTime>
  <Words>823</Words>
  <Application>Microsoft Macintosh PowerPoint</Application>
  <PresentationFormat>Custom</PresentationFormat>
  <Paragraphs>289</Paragraphs>
  <Slides>26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Corbel Light</vt:lpstr>
      <vt:lpstr>Microsoft YaHei UI</vt:lpstr>
      <vt:lpstr>Wingdings</vt:lpstr>
      <vt:lpstr>Arial</vt:lpstr>
      <vt:lpstr>Office Theme</vt:lpstr>
      <vt:lpstr>Kaggle Experience Sharing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 &amp; Kaggle Experience Sharing</dc:title>
  <dc:creator>Microsoft Office User</dc:creator>
  <cp:lastModifiedBy>Microsoft Office User</cp:lastModifiedBy>
  <cp:revision>53</cp:revision>
  <dcterms:created xsi:type="dcterms:W3CDTF">2019-07-30T19:35:57Z</dcterms:created>
  <dcterms:modified xsi:type="dcterms:W3CDTF">2019-09-21T22:17:39Z</dcterms:modified>
</cp:coreProperties>
</file>